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346" r:id="rId3"/>
    <p:sldId id="372"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424" r:id="rId25"/>
    <p:sldId id="422" r:id="rId26"/>
    <p:sldId id="428" r:id="rId27"/>
    <p:sldId id="393" r:id="rId28"/>
    <p:sldId id="394" r:id="rId29"/>
    <p:sldId id="395" r:id="rId30"/>
    <p:sldId id="396" r:id="rId31"/>
    <p:sldId id="397" r:id="rId32"/>
    <p:sldId id="398" r:id="rId33"/>
    <p:sldId id="399" r:id="rId34"/>
    <p:sldId id="400" r:id="rId35"/>
    <p:sldId id="401" r:id="rId36"/>
    <p:sldId id="402" r:id="rId37"/>
    <p:sldId id="403" r:id="rId38"/>
    <p:sldId id="404" r:id="rId39"/>
    <p:sldId id="405" r:id="rId40"/>
    <p:sldId id="406" r:id="rId41"/>
    <p:sldId id="407" r:id="rId42"/>
    <p:sldId id="408" r:id="rId43"/>
    <p:sldId id="409" r:id="rId44"/>
    <p:sldId id="410" r:id="rId45"/>
    <p:sldId id="411" r:id="rId46"/>
    <p:sldId id="412" r:id="rId47"/>
    <p:sldId id="413" r:id="rId48"/>
    <p:sldId id="414" r:id="rId49"/>
    <p:sldId id="350" r:id="rId50"/>
    <p:sldId id="283" r:id="rId51"/>
    <p:sldId id="429" r:id="rId52"/>
  </p:sldIdLst>
  <p:sldSz cx="9144000" cy="6858000" type="screen4x3"/>
  <p:notesSz cx="6858000" cy="9144000"/>
  <p:embeddedFontLst>
    <p:embeddedFont>
      <p:font typeface="Ravie" panose="04040805050809020602" pitchFamily="82" charset="0"/>
      <p:regular r:id="rId54"/>
    </p:embeddedFont>
    <p:embeddedFont>
      <p:font typeface="Calibri" panose="020F0502020204030204" pitchFamily="34" charset="0"/>
      <p:regular r:id="rId55"/>
      <p:bold r:id="rId56"/>
      <p:italic r:id="rId57"/>
      <p:boldItalic r:id="rId5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00CC"/>
    <a:srgbClr val="FF0000"/>
    <a:srgbClr val="CC99FF"/>
    <a:srgbClr val="0066FF"/>
    <a:srgbClr val="8CA5B9"/>
    <a:srgbClr val="9C9CFD"/>
    <a:srgbClr val="9C9CD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autoAdjust="0"/>
    <p:restoredTop sz="92066" autoAdjust="0"/>
  </p:normalViewPr>
  <p:slideViewPr>
    <p:cSldViewPr snapToGrid="0">
      <p:cViewPr varScale="1">
        <p:scale>
          <a:sx n="69" d="100"/>
          <a:sy n="69" d="100"/>
        </p:scale>
        <p:origin x="1195"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4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a:t>
            </a:r>
            <a:r>
              <a:rPr lang="en-US" baseline="0" dirty="0" smtClean="0"/>
              <a:t> has no where to lead to.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36298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wants us to rise in His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9439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how the Lord was sorry He had made man, with all the evil that ensued? He continued</a:t>
            </a:r>
            <a:r>
              <a:rPr lang="en-US" baseline="0" dirty="0" smtClean="0"/>
              <a:t> even afterward (Noah) to have frustrations with man as he fell back into evil (disobedience). And so we are today. For those that would oppress others, God has reserved punishment. Darkness will lose its’ power over the humble of heart, no matter how dark that heart has come to be. God has the power to reach down to the bottom and is where He calls out the loudest.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46422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Christ is our inheritance and possession into eternal life. In truth, it is the freedom of heart, and soul, He gives to rise past earth’s on goings. The inheritance God has given to us all is knowledge of Himself and an offering to return eternally. Earth is a halfway house searching to see our character of spirit be it noble or not. God</a:t>
            </a:r>
            <a:r>
              <a:rPr lang="en-US" baseline="0" dirty="0" smtClean="0"/>
              <a:t> wants to know if our values can rise above that of the mere material. This is a problem for us all in the physical. Many never come to even ask this most profound question especially if greed and lust is all that is known. Our desires declare our worship and direction in life. Together or apart defines a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820475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in the balance has no argument against Himself. He came to us to give of Himself.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21927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sand lays in the bosom of His creation. By His power all is at rest in time upon the wholeness of His substance. The</a:t>
            </a:r>
            <a:r>
              <a:rPr lang="en-US" baseline="0" dirty="0" smtClean="0"/>
              <a:t> secrets of His authority are past knowing.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25962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came to the temple in Jerusalem to</a:t>
            </a:r>
            <a:r>
              <a:rPr lang="en-US" baseline="0" dirty="0" smtClean="0"/>
              <a:t> expose the true temple of God. That would be where the light of life would dwell, and His will was to wake mankind up to the fact that he himself (man) was created in the image of God, and to realize this would be to realize true life from within. We are the temples Jesus teaches in. Let your light shine has merit.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4396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physically in the flesh extended Himself for us to know enough to make the choice of accepting Him, or believing something else which ends in mutual rejection. God does not change and if man changes Him (God) to fit sin, it will never be so. Religions of man cannot excuse the truth of God. In fact, many associations have the guise of religion but are actually infused with agendas of man</a:t>
            </a:r>
            <a:r>
              <a:rPr lang="en-US" baseline="0" dirty="0" smtClean="0"/>
              <a:t> for man, and man’s interests, over divine pursuits in Holy worship.</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01314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is on the shore of all that is. Not a blink has gone by that He does not know.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67607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Jealousy has the power to turn against one’s own best friend; a sad statement of living in the flesh. Competing too often rides the prepared knife</a:t>
            </a:r>
            <a:r>
              <a:rPr lang="en-US" baseline="0" dirty="0" smtClean="0"/>
              <a:t> before commendations of praise pour forth. Jesus was despised for the good light that was in and of Him.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411094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could not kill Him for the good works, because they were all too fantastic, miraculous things which had no evil in them. But from their own inadequacies buried in anger, He had something they did not, He was acquiring the love and respect of the people. So symbolic that they wanted to kill God, so they as individuals could claim that honor for themselves, to be exalted as gods issuing judgment. It is a brave man that declares to be judge, jury, and executioner, in the face of God Himself.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85125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a:t>
            </a:r>
            <a:r>
              <a:rPr lang="en-US" dirty="0" smtClean="0"/>
              <a:t>m is identity of spirit.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seething so hard to kill Jesus for His works, and all for that they were not capable on the same</a:t>
            </a:r>
            <a:r>
              <a:rPr lang="en-US" baseline="0" dirty="0" smtClean="0"/>
              <a:t> </a:t>
            </a:r>
            <a:r>
              <a:rPr lang="en-US" dirty="0" smtClean="0"/>
              <a:t>scale as He was. Truth,</a:t>
            </a:r>
            <a:r>
              <a:rPr lang="en-US" baseline="0" dirty="0" smtClean="0"/>
              <a:t> power, compassion, understanding over all, Jesus was here for all, even those that plotted against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020545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a:t>
            </a:r>
            <a:r>
              <a:rPr lang="en-US" baseline="0" dirty="0" smtClean="0"/>
              <a:t> the great things Jesus did by coming to earth was to show how God Himself could be in you, in the goodness that He is, filling one’s heart just for the sake that He is, the Great and Almighty I AM. Love of God has remained with many across the eons of time. It can be found if sought after.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677761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showed something wonderful and separate from any and all afflictions suffered by man. It was God’s example for man in how His creatures should care for one another, and not through judgmental and contemptuous hearts.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55736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is the light that guides us home, to that eternal sanctuary, where His love is supremely welcomed endlessly with no moment to spare. It is that Jesus is in the Father, and He is in us,</a:t>
            </a:r>
            <a:r>
              <a:rPr lang="en-US" baseline="0" dirty="0" smtClean="0"/>
              <a:t> and we in Him, that is the light of truth from within.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927158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is so we are in Him, the Great </a:t>
            </a:r>
            <a:r>
              <a:rPr lang="en-US" smtClean="0"/>
              <a:t>I AM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has no expression of grace.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163464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ocean of time, I am is the greatest that all could be. Identity is God and His gift unto life</a:t>
            </a:r>
            <a:r>
              <a:rPr lang="en-US" baseline="0" dirty="0" smtClean="0"/>
              <a:t> upon His creation.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404269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could say nothing to convince the hateful religious elite to love where they could not. A symptom of pride is a hardened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4186662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Pilate had the illusion of power and found himself dumbfounded at the meek straightforwardness that Christ possessed.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12000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Relinquishing his own good judgment, Pilate chose to be a crowd pleaser instead. Cowardice is common to man no matter how high one is. Little did anyone know Christ was the sacrifice for all men including Pilate. Ingenious was God’s plan to reach out past His physical form on earth to appeal exactly as He would have it to all those that would find His salvation in truth. God presented Himself as the most honorable lowly loving man alive in a world consumed by hate. His life, death, and resurrection is our example on numerous surrounding levels explaining present eternal life in Him. The innocent often</a:t>
            </a:r>
            <a:r>
              <a:rPr lang="en-US" baseline="0" dirty="0" smtClean="0"/>
              <a:t> stand afar off in shock while evil plays out its’ gruesome deeds. Without fear of God, respect for one another is out of reach.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49851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despicable were people that they only desired evil seeking only selfish</a:t>
            </a:r>
            <a:r>
              <a:rPr lang="en-US" baseline="0" dirty="0" smtClean="0"/>
              <a:t> pursuits</a:t>
            </a:r>
            <a:r>
              <a:rPr lang="en-US" dirty="0" smtClean="0"/>
              <a:t>. I am is a sense of identity and goodness is part of this, or not, as a matter of character. God’s reflection of His identity was all but a memory lost.</a:t>
            </a:r>
            <a:r>
              <a:rPr lang="en-US" baseline="0" dirty="0" smtClean="0"/>
              <a:t> Love for others is the beginning of the miracle of living and what He bestows upon His creation. Without such, mutual love, bonding with His creation had no unity, leaving God hurt for witnessing such unloving creatures. This trend of mean intents has been the plague of all generations. Regret is one of the emotions God gives us in hopes we turn back to righteousness.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10410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all, we learn from scripture that Jesus was and is the personification of light in love itself holding justice as reserved. In His resurrection He continued to suffer for the truth to be known over the evil practices of the selfish mired in ignorance.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666782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God wants is for His creation in life to remain alive. God expects love for love and respectful acknowledgement, which He is more than magnanimously due. Disregarding God is the face that confronts our current physical circumstance. As noticed in the fading night sky is a sign given, rebellion has the material consequences of evaporating in to the voids of nothing. Remembrance (awakening) has the rising sign of life during the visible day in His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12574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is universally</a:t>
            </a:r>
            <a:r>
              <a:rPr lang="en-US" baseline="0" dirty="0" smtClean="0"/>
              <a:t> eternal, no need to search for it as it is already here.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2767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is the substance of all of our lives. He is the one that continually refreshes life. In His call to us He offers the body of His life openly.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657762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brought to us a light brighter than the sun; creation of life itself. Without following Jesus and His ways, many become or remain plagued with depression, anger, jealousies and or envies of this or that. Truly</a:t>
            </a:r>
            <a:r>
              <a:rPr lang="en-US" baseline="0" dirty="0" smtClean="0"/>
              <a:t> the light He gives is life itself.</a:t>
            </a:r>
            <a:r>
              <a:rPr lang="en-US" dirty="0" smtClean="0"/>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215878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is the road map back to God and all other doctrines lack credibility, no matter how loud they scream foul. God will not coexist with evils created by men demanding tolerance as He Himself</a:t>
            </a:r>
            <a:r>
              <a:rPr lang="en-US" baseline="0" dirty="0" smtClean="0"/>
              <a:t> has shown His wrath will come upon the disobedient. No excuse will excuse one from the coming judgment in the light of His truth. Christianity is God reaching down for man and all else is man reaching for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316378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is the psychic web of truth that binds spirits together.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189039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Feathers</a:t>
            </a:r>
            <a:r>
              <a:rPr lang="en-US" baseline="0" dirty="0" smtClean="0"/>
              <a:t> of love float in His kingdom where light propels them upon the winds of truth. Past the weight of all the universe is where God resides.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484159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in their right senses would not want to enter through the door to eternity? It can only be achieved by submitting to the will of God in truth and spirit. He has proclaimed 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713032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ready is to know He is coming and to act upon this knowledge.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15448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of His love has healing shine for all that would hear.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302818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is not the demon many have declared. He should not be despised as He came to instruct</a:t>
            </a:r>
            <a:r>
              <a:rPr lang="en-US" baseline="0" dirty="0" smtClean="0"/>
              <a:t> us how to reach out with genuine hearts, justified in His sight, offering salvation from sin. His teachings can be the hardest to apply where goodness is paramount.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442030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a:t>
            </a:r>
            <a:r>
              <a:rPr lang="en-US" baseline="0" dirty="0" smtClean="0"/>
              <a:t> is the servant of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155553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 the womb of the earth will come</a:t>
            </a:r>
            <a:r>
              <a:rPr lang="en-US" baseline="0" dirty="0" smtClean="0"/>
              <a:t> His glory rising into a wondrous eternal kingdom where material substance will not have dominion. How many have a hard time just being. To be or not to be is an age old question poised in so many different ways. To love, to live, to be.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365400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lived and died for each</a:t>
            </a:r>
            <a:r>
              <a:rPr lang="en-US" baseline="0" dirty="0" smtClean="0"/>
              <a:t> of us. His resurrection is the assurance of His promise.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162619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our hearts meet our minds</a:t>
            </a:r>
            <a:r>
              <a:rPr lang="en-US" baseline="0" dirty="0" smtClean="0"/>
              <a:t> in accord with His wishes for us to know Him in us? He is next to us knowing our all. Is what our mind hears buried in our hearts devoted to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52564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much time is given for souls to decide as eternities gates come forth. Darkness sheds its’ light without regarding His brilliance to the realm of isolation. Change from that darkness to the light is the very definition of repentance that God now demands of His returning children.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044414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all transparent that no shadow may be hidden from the light He has bestowed upon all His creation. A great witnessing is occurring across the realm of life exposing truth</a:t>
            </a:r>
            <a:r>
              <a:rPr lang="en-US" baseline="0" dirty="0" smtClean="0"/>
              <a:t> over lies.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054653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juice of life all comes from one source and is what we all will return to.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519707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only one Lord and to His house we should all hope to enter. Do we believe, the cliché of all</a:t>
            </a:r>
            <a:r>
              <a:rPr lang="en-US" baseline="0" dirty="0" smtClean="0"/>
              <a:t> faith. In Him our compass is clear. Give me north straight that I might see no other. If our compass does not point through Jesus, this pointless direction has no destination.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730020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among us He lives forevermore.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a:t>
            </a:r>
            <a:r>
              <a:rPr lang="en-US" baseline="0" dirty="0" smtClean="0"/>
              <a:t> power exceeds anything one could perceive; unsurpassable. In a realm of diminishing substance, He rises past all in a greater way yet to be revealed. The material is a test of how each one’s character will respond. Deliverance is only had by His hand.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983912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a:t>
            </a:r>
            <a:r>
              <a:rPr lang="en-US" baseline="0" dirty="0" smtClean="0"/>
              <a:t> has nothing to watch.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511172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Eternity never ends.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168045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extent of His calm places reflection upon our hearts to see deeper than just the surface. In a universe of limitations He shows us helplessness without Him. In our fallen sate we cannot even walk on water. Our lives fragilely transport in a hostile environment. His warning call to return, to that which is above,</a:t>
            </a:r>
            <a:r>
              <a:rPr lang="en-US" baseline="0" dirty="0" smtClean="0"/>
              <a:t> </a:t>
            </a:r>
            <a:r>
              <a:rPr lang="en-US" dirty="0" smtClean="0"/>
              <a:t>is ever clear in all the natural wonders we witness. This universe was made so that the divine nature would be more than apparent to those who would see it for what it is, His nursery.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52095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depth of His love digs searching for our return through His</a:t>
            </a:r>
            <a:r>
              <a:rPr lang="en-US" baseline="0" dirty="0" smtClean="0"/>
              <a:t> sacrifice.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11645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holds the spike of our sins. Redemption comes to those giving Him the highest in all gratitude.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89288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the whole universe He is there. Will we be able to cross the divide of division to where love holds life in peace?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79807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tmp"/><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2.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11" Type="http://schemas.openxmlformats.org/officeDocument/2006/relationships/image" Target="../media/image5.jpg"/><Relationship Id="rId5" Type="http://schemas.openxmlformats.org/officeDocument/2006/relationships/image" Target="../media/image30.jpg"/><Relationship Id="rId10" Type="http://schemas.openxmlformats.org/officeDocument/2006/relationships/image" Target="../media/image4.jpg"/><Relationship Id="rId4" Type="http://schemas.openxmlformats.org/officeDocument/2006/relationships/notesSlide" Target="../notesSlides/notesSlide26.xml"/><Relationship Id="rId9"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620651"/>
            <a:ext cx="9232899" cy="8088251"/>
          </a:xfrm>
          <a:prstGeom prst="rect">
            <a:avLst/>
          </a:prstGeom>
        </p:spPr>
      </p:pic>
      <p:sp>
        <p:nvSpPr>
          <p:cNvPr id="6" name="16-Point Star 5"/>
          <p:cNvSpPr/>
          <p:nvPr/>
        </p:nvSpPr>
        <p:spPr>
          <a:xfrm>
            <a:off x="2796794" y="199193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6"/>
          <p:cNvSpPr/>
          <p:nvPr/>
        </p:nvSpPr>
        <p:spPr>
          <a:xfrm>
            <a:off x="2816085" y="189837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title"/>
          </p:nvPr>
        </p:nvSpPr>
        <p:spPr>
          <a:xfrm>
            <a:off x="609600" y="2133600"/>
            <a:ext cx="7696200" cy="2773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Look to Me, and be saved,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All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ends of the earth! For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God, and there is no other</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45:22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39115" y="33775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16110" y="89007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0" nodeType="withEffect">
                                  <p:stCondLst>
                                    <p:cond delay="0"/>
                                  </p:stCondLst>
                                  <p:childTnLst>
                                    <p:animRot by="-21600000">
                                      <p:cBhvr>
                                        <p:cTn id="10" dur="1000" fill="hold"/>
                                        <p:tgtEl>
                                          <p:spTgt spid="6"/>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 fill="hold"/>
                                        <p:tgtEl>
                                          <p:spTgt spid="7"/>
                                        </p:tgtEl>
                                        <p:attrNameLst>
                                          <p:attrName>r</p:attrName>
                                        </p:attrNameLst>
                                      </p:cBhvr>
                                    </p:animRot>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
                                        <p:tgtEl>
                                          <p:spTgt spid="4"/>
                                        </p:tgtEl>
                                      </p:cBhvr>
                                    </p:animEffect>
                                  </p:childTnLst>
                                </p:cTn>
                              </p:par>
                              <p:par>
                                <p:cTn id="22" presetID="0" presetClass="path" presetSubtype="0" accel="50000" decel="50000" fill="hold" grpId="2" nodeType="withEffect">
                                  <p:stCondLst>
                                    <p:cond delay="0"/>
                                  </p:stCondLst>
                                  <p:childTnLst>
                                    <p:animMotion origin="layout" path="M -4.44444E-6 1.85185E-6 L -0.00243 -0.36273 " pathEditMode="relative" rAng="0" ptsTypes="AA">
                                      <p:cBhvr>
                                        <p:cTn id="23" dur="2000" fill="hold"/>
                                        <p:tgtEl>
                                          <p:spTgt spid="4"/>
                                        </p:tgtEl>
                                        <p:attrNameLst>
                                          <p:attrName>ppt_x</p:attrName>
                                          <p:attrName>ppt_y</p:attrName>
                                        </p:attrNameLst>
                                      </p:cBhvr>
                                      <p:rCtr x="-122" y="-18148"/>
                                    </p:animMotion>
                                  </p:childTnLst>
                                </p:cTn>
                              </p:par>
                              <p:par>
                                <p:cTn id="24" presetID="10" presetClass="exit" presetSubtype="0" fill="hold" grpId="1" nodeType="withEffect">
                                  <p:stCondLst>
                                    <p:cond delay="0"/>
                                  </p:stCondLst>
                                  <p:childTnLst>
                                    <p:animEffect transition="out" filter="fade">
                                      <p:cBhvr>
                                        <p:cTn id="25" dur="1500"/>
                                        <p:tgtEl>
                                          <p:spTgt spid="3074"/>
                                        </p:tgtEl>
                                      </p:cBhvr>
                                    </p:animEffect>
                                    <p:set>
                                      <p:cBhvr>
                                        <p:cTn id="26"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074" grpId="0"/>
      <p:bldP spid="3074" grpId="1"/>
      <p:bldP spid="4" grpId="0"/>
      <p:bldP spid="4" grpId="1"/>
      <p:bldP spid="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6" name="Title 1"/>
          <p:cNvSpPr txBox="1">
            <a:spLocks/>
          </p:cNvSpPr>
          <p:nvPr/>
        </p:nvSpPr>
        <p:spPr>
          <a:xfrm>
            <a:off x="145576" y="4182324"/>
            <a:ext cx="216089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deliver</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304800"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says the Lord GOD: "Behold,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against the shepherds, and I will require My flock at their hand;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will cause them to cease feeding the sheep, and the shepherds shall feed themselves no more; for I will deliver My flock from their mouths, that they may no longer be food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for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them."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Ezekiel 34:10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16110" y="89007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096000" y="27126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4437077" y="1042066"/>
            <a:ext cx="2789499" cy="103882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a:glow rad="63500">
                    <a:srgbClr val="9966FF"/>
                  </a:glow>
                  <a:outerShdw blurRad="50800" algn="tl" rotWithShape="0">
                    <a:srgbClr val="000000"/>
                  </a:outerShdw>
                </a:effectLst>
                <a:latin typeface="Calibri" panose="020F0502020204030204" pitchFamily="34" charset="0"/>
              </a:rPr>
              <a:t>oppressors</a:t>
            </a:r>
            <a:endPar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a:glow rad="635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childTnLst>
                                </p:cTn>
                              </p:par>
                              <p:par>
                                <p:cTn id="31" presetID="0" presetClass="path" presetSubtype="0" accel="50000" decel="50000" fill="hold" grpId="2" nodeType="withEffect">
                                  <p:stCondLst>
                                    <p:cond delay="0"/>
                                  </p:stCondLst>
                                  <p:childTnLst>
                                    <p:animMotion origin="layout" path="M -2.77778E-7 3.33333E-6 L 0.61007 0.26551 " pathEditMode="relative" rAng="0" ptsTypes="AA">
                                      <p:cBhvr>
                                        <p:cTn id="32" dur="2000" fill="hold"/>
                                        <p:tgtEl>
                                          <p:spTgt spid="4"/>
                                        </p:tgtEl>
                                        <p:attrNameLst>
                                          <p:attrName>ppt_x</p:attrName>
                                          <p:attrName>ppt_y</p:attrName>
                                        </p:attrNameLst>
                                      </p:cBhvr>
                                      <p:rCtr x="30503" y="13264"/>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750"/>
                                        <p:tgtEl>
                                          <p:spTgt spid="7"/>
                                        </p:tgtEl>
                                      </p:cBhvr>
                                    </p:animEffect>
                                    <p:set>
                                      <p:cBhvr>
                                        <p:cTn id="51"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5" grpId="0"/>
      <p:bldP spid="5"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35" r="1432"/>
          <a:stretch/>
        </p:blipFill>
        <p:spPr>
          <a:xfrm>
            <a:off x="1" y="0"/>
            <a:ext cx="9144000" cy="6858000"/>
          </a:xfrm>
          <a:prstGeom prst="rect">
            <a:avLst/>
          </a:prstGeom>
        </p:spPr>
      </p:pic>
      <p:sp>
        <p:nvSpPr>
          <p:cNvPr id="9" name="Title 1"/>
          <p:cNvSpPr txBox="1">
            <a:spLocks/>
          </p:cNvSpPr>
          <p:nvPr/>
        </p:nvSpPr>
        <p:spPr>
          <a:xfrm>
            <a:off x="5181600" y="1978015"/>
            <a:ext cx="278674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their</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0" name="Title 1"/>
          <p:cNvSpPr txBox="1">
            <a:spLocks/>
          </p:cNvSpPr>
          <p:nvPr/>
        </p:nvSpPr>
        <p:spPr>
          <a:xfrm>
            <a:off x="509452" y="2652928"/>
            <a:ext cx="333102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inheritance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2" name="Title 1"/>
          <p:cNvSpPr txBox="1">
            <a:spLocks/>
          </p:cNvSpPr>
          <p:nvPr/>
        </p:nvSpPr>
        <p:spPr>
          <a:xfrm>
            <a:off x="609600" y="3980985"/>
            <a:ext cx="475923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their possession</a:t>
            </a:r>
            <a:endPar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447800"/>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shall be, in regard to their inheritance, that I am their inheritance. You shall give them no possession in Israel, for I am their possession</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Ezekiel 44:28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985345" y="338079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227755" y="203131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096000" y="27126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3801767" y="135363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p:cNvSpPr txBox="1">
            <a:spLocks noChangeArrowheads="1"/>
          </p:cNvSpPr>
          <p:nvPr/>
        </p:nvSpPr>
        <p:spPr bwMode="auto">
          <a:xfrm>
            <a:off x="5941695" y="308030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0" presetClass="path" presetSubtype="0" accel="50000" decel="50000" fill="hold" grpId="2" nodeType="withEffect">
                                  <p:stCondLst>
                                    <p:cond delay="0"/>
                                  </p:stCondLst>
                                  <p:childTnLst>
                                    <p:animMotion origin="layout" path="M 4.44444E-6 -1.11111E-6 L -0.0974 -0.09768 " pathEditMode="relative" rAng="0" ptsTypes="AA">
                                      <p:cBhvr>
                                        <p:cTn id="12" dur="2000" spd="-100000" fill="hold"/>
                                        <p:tgtEl>
                                          <p:spTgt spid="4"/>
                                        </p:tgtEl>
                                        <p:attrNameLst>
                                          <p:attrName>ppt_x</p:attrName>
                                          <p:attrName>ppt_y</p:attrName>
                                        </p:attrNameLst>
                                      </p:cBhvr>
                                      <p:rCtr x="-4878" y="-4884"/>
                                    </p:animMotion>
                                  </p:childTnLst>
                                </p:cTn>
                              </p:par>
                              <p:par>
                                <p:cTn id="13" presetID="0" presetClass="path" presetSubtype="0" accel="50000" decel="50000" fill="hold" grpId="2" nodeType="withEffect">
                                  <p:stCondLst>
                                    <p:cond delay="0"/>
                                  </p:stCondLst>
                                  <p:childTnLst>
                                    <p:animMotion origin="layout" path="M 1.94444E-6 -1.85185E-6 L 0.09496 0.09931 " pathEditMode="relative" rAng="0" ptsTypes="AA">
                                      <p:cBhvr>
                                        <p:cTn id="14" dur="2000" spd="-100000" fill="hold"/>
                                        <p:tgtEl>
                                          <p:spTgt spid="5"/>
                                        </p:tgtEl>
                                        <p:attrNameLst>
                                          <p:attrName>ppt_x</p:attrName>
                                          <p:attrName>ppt_y</p:attrName>
                                        </p:attrNameLst>
                                      </p:cBhvr>
                                      <p:rCtr x="4740" y="4954"/>
                                    </p:animMotion>
                                  </p:childTnLst>
                                </p:cTn>
                              </p:par>
                            </p:childTnLst>
                          </p:cTn>
                        </p:par>
                        <p:par>
                          <p:cTn id="15" fill="hold">
                            <p:stCondLst>
                              <p:cond delay="2000"/>
                            </p:stCondLst>
                            <p:childTnLst>
                              <p:par>
                                <p:cTn id="16" presetID="23" presetClass="entr" presetSubtype="16" fill="hold" grpId="0"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fltVal val="0"/>
                                          </p:val>
                                        </p:tav>
                                        <p:tav tm="100000">
                                          <p:val>
                                            <p:strVal val="#ppt_w"/>
                                          </p:val>
                                        </p:tav>
                                      </p:tavLst>
                                    </p:anim>
                                    <p:anim calcmode="lin" valueType="num">
                                      <p:cBhvr>
                                        <p:cTn id="19" dur="1000" fill="hold"/>
                                        <p:tgtEl>
                                          <p:spTgt spid="3074"/>
                                        </p:tgtEl>
                                        <p:attrNameLst>
                                          <p:attrName>ppt_h</p:attrName>
                                        </p:attrNameLst>
                                      </p:cBhvr>
                                      <p:tavLst>
                                        <p:tav tm="0">
                                          <p:val>
                                            <p:fltVal val="0"/>
                                          </p:val>
                                        </p:tav>
                                        <p:tav tm="100000">
                                          <p:val>
                                            <p:strVal val="#ppt_h"/>
                                          </p:val>
                                        </p:tav>
                                      </p:tavLst>
                                    </p:anim>
                                  </p:childTnLst>
                                </p:cTn>
                              </p:par>
                              <p:par>
                                <p:cTn id="20" presetID="0" presetClass="path" presetSubtype="0" accel="50000" decel="50000" fill="hold" grpId="2" nodeType="withEffect">
                                  <p:stCondLst>
                                    <p:cond delay="0"/>
                                  </p:stCondLst>
                                  <p:childTnLst>
                                    <p:animMotion origin="layout" path="M 0 3.62627E-6 C 0.00955 0.0215 0.01892 0.04255 0.03299 0.05573 C 0.04705 0.06891 0.06597 0.07608 0.0849 0.07978 C 0.10382 0.08348 0.12743 0.08464 0.14688 0.07793 C 0.16632 0.07123 0.18681 0.05943 0.20122 0.03931 C 0.21563 0.01919 0.22535 -0.01989 0.23299 -0.04348 C 0.24063 -0.06707 0.24392 -0.0902 0.24688 -0.10246 " pathEditMode="relative" rAng="0" ptsTypes="aaaaaaa">
                                      <p:cBhvr>
                                        <p:cTn id="21" dur="1000" spd="-100000" fill="hold"/>
                                        <p:tgtEl>
                                          <p:spTgt spid="3074"/>
                                        </p:tgtEl>
                                        <p:attrNameLst>
                                          <p:attrName>ppt_x</p:attrName>
                                          <p:attrName>ppt_y</p:attrName>
                                        </p:attrNameLst>
                                      </p:cBhvr>
                                      <p:rCtr x="12344" y="-902"/>
                                    </p:animMotion>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8" presetClass="emph" presetSubtype="0" fill="hold" grpId="1" nodeType="withEffect">
                                  <p:stCondLst>
                                    <p:cond delay="0"/>
                                  </p:stCondLst>
                                  <p:childTnLst>
                                    <p:set>
                                      <p:cBhvr override="childStyle">
                                        <p:cTn id="35" dur="500" fill="hold"/>
                                        <p:tgtEl>
                                          <p:spTgt spid="9"/>
                                        </p:tgtEl>
                                        <p:attrNameLst>
                                          <p:attrName>style.textDecorationUnderline</p:attrName>
                                        </p:attrNameLst>
                                      </p:cBhvr>
                                      <p:to>
                                        <p:strVal val="true"/>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18" presetClass="emph" presetSubtype="0" fill="hold" grpId="1" nodeType="withEffect">
                                  <p:stCondLst>
                                    <p:cond delay="0"/>
                                  </p:stCondLst>
                                  <p:childTnLst>
                                    <p:set>
                                      <p:cBhvr override="childStyle">
                                        <p:cTn id="41" dur="500" fill="hold"/>
                                        <p:tgtEl>
                                          <p:spTgt spid="10"/>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18" presetClass="emph" presetSubtype="0" fill="hold" grpId="1" nodeType="withEffect">
                                  <p:stCondLst>
                                    <p:cond delay="0"/>
                                  </p:stCondLst>
                                  <p:childTnLst>
                                    <p:set>
                                      <p:cBhvr override="childStyle">
                                        <p:cTn id="48" dur="500" fill="hold"/>
                                        <p:tgtEl>
                                          <p:spTgt spid="12"/>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3" nodeType="clickEffect">
                                  <p:stCondLst>
                                    <p:cond delay="0"/>
                                  </p:stCondLst>
                                  <p:childTnLst>
                                    <p:animMotion origin="layout" path="M 0.00017 -1.11111E-6 L -0.11407 -0.04375 " pathEditMode="relative" rAng="0" ptsTypes="AA">
                                      <p:cBhvr>
                                        <p:cTn id="52" dur="2000" fill="hold"/>
                                        <p:tgtEl>
                                          <p:spTgt spid="4"/>
                                        </p:tgtEl>
                                        <p:attrNameLst>
                                          <p:attrName>ppt_x</p:attrName>
                                          <p:attrName>ppt_y</p:attrName>
                                        </p:attrNameLst>
                                      </p:cBhvr>
                                      <p:rCtr x="-5712" y="-2199"/>
                                    </p:animMotion>
                                  </p:childTnLst>
                                </p:cTn>
                              </p:par>
                              <p:par>
                                <p:cTn id="53" presetID="0" presetClass="path" presetSubtype="0" accel="50000" decel="50000" fill="hold" grpId="3" nodeType="withEffect">
                                  <p:stCondLst>
                                    <p:cond delay="0"/>
                                  </p:stCondLst>
                                  <p:childTnLst>
                                    <p:animMotion origin="layout" path="M 0.00017 -1.85185E-6 L 0.07812 0.15301 " pathEditMode="relative" rAng="0" ptsTypes="AA">
                                      <p:cBhvr>
                                        <p:cTn id="54" dur="2000" fill="hold"/>
                                        <p:tgtEl>
                                          <p:spTgt spid="5"/>
                                        </p:tgtEl>
                                        <p:attrNameLst>
                                          <p:attrName>ppt_x</p:attrName>
                                          <p:attrName>ppt_y</p:attrName>
                                        </p:attrNameLst>
                                      </p:cBhvr>
                                      <p:rCtr x="3889" y="7639"/>
                                    </p:animMotion>
                                  </p:childTnLst>
                                </p:cTn>
                              </p:par>
                              <p:par>
                                <p:cTn id="55" presetID="10" presetClass="exit" presetSubtype="0" fill="hold" grpId="1" nodeType="withEffect">
                                  <p:stCondLst>
                                    <p:cond delay="0"/>
                                  </p:stCondLst>
                                  <p:childTnLst>
                                    <p:animEffect transition="out" filter="fade">
                                      <p:cBhvr>
                                        <p:cTn id="56" dur="1500"/>
                                        <p:tgtEl>
                                          <p:spTgt spid="3074"/>
                                        </p:tgtEl>
                                      </p:cBhvr>
                                    </p:animEffect>
                                    <p:set>
                                      <p:cBhvr>
                                        <p:cTn id="57" dur="1" fill="hold">
                                          <p:stCondLst>
                                            <p:cond delay="149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par>
                          <p:cTn id="70" fill="hold">
                            <p:stCondLst>
                              <p:cond delay="2000"/>
                            </p:stCondLst>
                            <p:childTnLst>
                              <p:par>
                                <p:cTn id="71" presetID="10" presetClass="exit" presetSubtype="0" fill="hold" grpId="1" nodeType="after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2" grpId="0"/>
      <p:bldP spid="12" grpId="1"/>
      <p:bldP spid="12" grpId="2"/>
      <p:bldP spid="3074" grpId="0"/>
      <p:bldP spid="3074" grpId="1"/>
      <p:bldP spid="3074" grpId="2"/>
      <p:bldP spid="4" grpId="0"/>
      <p:bldP spid="4" grpId="2"/>
      <p:bldP spid="4" grpId="3"/>
      <p:bldP spid="5" grpId="0"/>
      <p:bldP spid="5" grpId="1"/>
      <p:bldP spid="5" grpId="2"/>
      <p:bldP spid="5" grpId="3"/>
      <p:bldP spid="6"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92" y="0"/>
            <a:ext cx="10283784" cy="6857999"/>
          </a:xfrm>
          <a:prstGeom prst="rect">
            <a:avLst/>
          </a:prstGeom>
        </p:spPr>
      </p:pic>
      <p:sp>
        <p:nvSpPr>
          <p:cNvPr id="3074" name="Rectangle 2"/>
          <p:cNvSpPr>
            <a:spLocks noGrp="1" noChangeArrowheads="1"/>
          </p:cNvSpPr>
          <p:nvPr>
            <p:ph type="title"/>
          </p:nvPr>
        </p:nvSpPr>
        <p:spPr>
          <a:xfrm>
            <a:off x="609600" y="1752600"/>
            <a:ext cx="7924800" cy="3001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suddenly a voice came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from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heaven, saying, "This is My beloved Son, in whom I am well pleased</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3:17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941695" y="308030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691765" y="18440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2" nodeType="withEffect">
                                  <p:stCondLst>
                                    <p:cond delay="0"/>
                                  </p:stCondLst>
                                  <p:childTnLst>
                                    <p:animMotion origin="layout" path="M -3.05556E-6 -1.11111E-6 L -0.35538 -0.18032 " pathEditMode="relative" rAng="0" ptsTypes="AA">
                                      <p:cBhvr>
                                        <p:cTn id="19" dur="2000" fill="hold"/>
                                        <p:tgtEl>
                                          <p:spTgt spid="4"/>
                                        </p:tgtEl>
                                        <p:attrNameLst>
                                          <p:attrName>ppt_x</p:attrName>
                                          <p:attrName>ppt_y</p:attrName>
                                        </p:attrNameLst>
                                      </p:cBhvr>
                                      <p:rCtr x="-17778" y="-9028"/>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3074" name="Rectangle 2"/>
          <p:cNvSpPr>
            <a:spLocks noGrp="1" noChangeArrowheads="1"/>
          </p:cNvSpPr>
          <p:nvPr>
            <p:ph type="title"/>
          </p:nvPr>
        </p:nvSpPr>
        <p:spPr>
          <a:xfrm>
            <a:off x="457200" y="1143000"/>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 to them, "But who do you say that I am?" Peter answered and said to Him, "You are the Christ."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strictly warned them that they should tell no one about Him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Mark 8:29-30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2691765" y="18440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663565" y="454334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
                                        <p:tgtEl>
                                          <p:spTgt spid="4"/>
                                        </p:tgtEl>
                                      </p:cBhvr>
                                    </p:animEffect>
                                  </p:childTnLst>
                                </p:cTn>
                              </p:par>
                              <p:par>
                                <p:cTn id="24" presetID="0" presetClass="path" presetSubtype="0" accel="50000" decel="50000" fill="hold" grpId="2" nodeType="withEffect">
                                  <p:stCondLst>
                                    <p:cond delay="0"/>
                                  </p:stCondLst>
                                  <p:childTnLst>
                                    <p:animMotion origin="layout" path="M -1.11111E-6 2.96296E-6 L 0.325 0.39375 " pathEditMode="relative" rAng="0" ptsTypes="AA">
                                      <p:cBhvr>
                                        <p:cTn id="25" dur="2000" fill="hold"/>
                                        <p:tgtEl>
                                          <p:spTgt spid="4"/>
                                        </p:tgtEl>
                                        <p:attrNameLst>
                                          <p:attrName>ppt_x</p:attrName>
                                          <p:attrName>ppt_y</p:attrName>
                                        </p:attrNameLst>
                                      </p:cBhvr>
                                      <p:rCtr x="16250" y="19676"/>
                                    </p:animMotion>
                                  </p:childTnLst>
                                </p:cTn>
                              </p:par>
                              <p:par>
                                <p:cTn id="26" presetID="10" presetClass="exit" presetSubtype="0" fill="hold" grpId="1" nodeType="withEffect">
                                  <p:stCondLst>
                                    <p:cond delay="0"/>
                                  </p:stCondLst>
                                  <p:childTnLst>
                                    <p:animEffect transition="out" filter="fade">
                                      <p:cBhvr>
                                        <p:cTn id="27" dur="1500"/>
                                        <p:tgtEl>
                                          <p:spTgt spid="3074"/>
                                        </p:tgtEl>
                                      </p:cBhvr>
                                    </p:animEffect>
                                    <p:set>
                                      <p:cBhvr>
                                        <p:cTn id="28"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A5B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p:cNvSpPr txBox="1">
            <a:spLocks/>
          </p:cNvSpPr>
          <p:nvPr/>
        </p:nvSpPr>
        <p:spPr>
          <a:xfrm>
            <a:off x="5960962" y="453738"/>
            <a:ext cx="279875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taught</a:t>
            </a:r>
            <a:endPar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cried out, as He taught in the temple, saying, "You both know Me, and you know where I am from; and I have not come of Myself, but He who sent Me is true, whom you do not know.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 know Him, for I am from Him, and He sent Me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7:28-29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663565" y="454334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648175" y="118028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p:cNvSpPr txBox="1">
            <a:spLocks noChangeArrowheads="1"/>
          </p:cNvSpPr>
          <p:nvPr/>
        </p:nvSpPr>
        <p:spPr bwMode="auto">
          <a:xfrm>
            <a:off x="3886200" y="1749808"/>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7780" cmpd="sng">
                  <a:noFill/>
                  <a:prstDash val="solid"/>
                  <a:miter lim="800000"/>
                </a:ln>
                <a:solidFill>
                  <a:srgbClr val="FF0000"/>
                </a:solidFill>
                <a:effectLst/>
                <a:latin typeface="Calibri" panose="020F0502020204030204" pitchFamily="34" charset="0"/>
              </a:rPr>
              <a:t>I am</a:t>
            </a:r>
            <a:endParaRPr lang="en-US" altLang="en-US" sz="4200" b="1" i="1" kern="0" dirty="0" smtClean="0">
              <a:ln w="17780" cmpd="sng">
                <a:noFill/>
                <a:prstDash val="solid"/>
                <a:miter lim="800000"/>
              </a:ln>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
                                        <p:tgtEl>
                                          <p:spTgt spid="4"/>
                                        </p:tgtEl>
                                      </p:cBhvr>
                                    </p:animEffect>
                                  </p:childTnLst>
                                </p:cTn>
                              </p:par>
                              <p:par>
                                <p:cTn id="34" presetID="6" presetClass="emph" presetSubtype="0" fill="hold" grpId="3" nodeType="withEffect">
                                  <p:stCondLst>
                                    <p:cond delay="0"/>
                                  </p:stCondLst>
                                  <p:childTnLst>
                                    <p:animScale>
                                      <p:cBhvr>
                                        <p:cTn id="35" dur="2000" fill="hold"/>
                                        <p:tgtEl>
                                          <p:spTgt spid="4"/>
                                        </p:tgtEl>
                                      </p:cBhvr>
                                      <p:by x="93000" y="93000"/>
                                    </p:animScale>
                                  </p:childTnLst>
                                </p:cTn>
                              </p:par>
                              <p:par>
                                <p:cTn id="36" presetID="0" presetClass="path" presetSubtype="0" accel="50000" decel="50000" fill="hold" grpId="2" nodeType="withEffect">
                                  <p:stCondLst>
                                    <p:cond delay="0"/>
                                  </p:stCondLst>
                                  <p:childTnLst>
                                    <p:animMotion origin="layout" path="M -1.11111E-6 4.44444E-6 L -0.19462 -0.40741 " pathEditMode="relative" rAng="0" ptsTypes="AA">
                                      <p:cBhvr>
                                        <p:cTn id="37" dur="2000" fill="hold"/>
                                        <p:tgtEl>
                                          <p:spTgt spid="4"/>
                                        </p:tgtEl>
                                        <p:attrNameLst>
                                          <p:attrName>ppt_x</p:attrName>
                                          <p:attrName>ppt_y</p:attrName>
                                        </p:attrNameLst>
                                      </p:cBhvr>
                                      <p:rCtr x="-9740" y="-20370"/>
                                    </p:animMotion>
                                  </p:childTnLst>
                                </p:cTn>
                              </p:par>
                              <p:par>
                                <p:cTn id="38" presetID="10" presetClass="exit" presetSubtype="0" fill="hold" grpId="1" nodeType="withEffect">
                                  <p:stCondLst>
                                    <p:cond delay="0"/>
                                  </p:stCondLst>
                                  <p:childTnLst>
                                    <p:animEffect transition="out" filter="fade">
                                      <p:cBhvr>
                                        <p:cTn id="39" dur="1500"/>
                                        <p:tgtEl>
                                          <p:spTgt spid="3074"/>
                                        </p:tgtEl>
                                      </p:cBhvr>
                                    </p:animEffect>
                                    <p:set>
                                      <p:cBhvr>
                                        <p:cTn id="40" dur="1" fill="hold">
                                          <p:stCondLst>
                                            <p:cond delay="149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50"/>
                                        <p:tgtEl>
                                          <p:spTgt spid="6"/>
                                        </p:tgtEl>
                                      </p:cBhvr>
                                    </p:animEffect>
                                    <p:set>
                                      <p:cBhvr>
                                        <p:cTn id="43" dur="1" fill="hold">
                                          <p:stCondLst>
                                            <p:cond delay="24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4" grpId="3"/>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A5B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277" r="16751"/>
          <a:stretch/>
        </p:blipFill>
        <p:spPr>
          <a:xfrm>
            <a:off x="-76201" y="0"/>
            <a:ext cx="9250681" cy="6858000"/>
          </a:xfrm>
          <a:prstGeom prst="rect">
            <a:avLst/>
          </a:prstGeom>
        </p:spPr>
      </p:pic>
      <p:sp>
        <p:nvSpPr>
          <p:cNvPr id="11" name="Title 1"/>
          <p:cNvSpPr txBox="1">
            <a:spLocks/>
          </p:cNvSpPr>
          <p:nvPr/>
        </p:nvSpPr>
        <p:spPr>
          <a:xfrm>
            <a:off x="1039671" y="4772804"/>
            <a:ext cx="39932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believe</a:t>
            </a:r>
            <a:endPar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12" name="Title 1"/>
          <p:cNvSpPr txBox="1">
            <a:spLocks/>
          </p:cNvSpPr>
          <p:nvPr/>
        </p:nvSpPr>
        <p:spPr>
          <a:xfrm>
            <a:off x="1410059" y="5444056"/>
            <a:ext cx="1414041" cy="1087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die</a:t>
            </a:r>
            <a:endPar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2286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42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Jews said, "Will He kill Himself, because He says, 'Where I go you cannot come'?" </a:t>
            </a:r>
            <a:r>
              <a:rPr lang="en-US" altLang="en-US" sz="42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said to them, "You are from beneath; I am from above. You are of this world; I am not of this world. </a:t>
            </a:r>
            <a:r>
              <a:rPr lang="en-US" altLang="en-US" sz="42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said to you that you will die in your sins; for if you do not believe that I am He, you will die in your sins</a:t>
            </a:r>
            <a:r>
              <a:rPr lang="en-US" altLang="en-US" sz="42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8:22-24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884545" y="226115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2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627495" y="290127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2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543550" y="482727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2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886200" y="1749808"/>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2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282440" y="352599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270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9" name="Rectangle 2" hidden="1"/>
          <p:cNvSpPr txBox="1">
            <a:spLocks noChangeArrowheads="1"/>
          </p:cNvSpPr>
          <p:nvPr/>
        </p:nvSpPr>
        <p:spPr bwMode="auto">
          <a:xfrm>
            <a:off x="4284369" y="3526019"/>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2395952" y="546291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accel="50000" decel="50000" fill="hold" grpId="2" nodeType="withEffect">
                                  <p:stCondLst>
                                    <p:cond delay="0"/>
                                  </p:stCondLst>
                                  <p:childTnLst>
                                    <p:animMotion origin="layout" path="M -3.05556E-6 3.33333E-6 L -0.21857 -0.07454 " pathEditMode="relative" rAng="0" ptsTypes="AA">
                                      <p:cBhvr>
                                        <p:cTn id="14" dur="2000" spd="-100000" fill="hold"/>
                                        <p:tgtEl>
                                          <p:spTgt spid="4"/>
                                        </p:tgtEl>
                                        <p:attrNameLst>
                                          <p:attrName>ppt_x</p:attrName>
                                          <p:attrName>ppt_y</p:attrName>
                                        </p:attrNameLst>
                                      </p:cBhvr>
                                      <p:rCtr x="-10938" y="-3727"/>
                                    </p:animMotion>
                                  </p:childTnLst>
                                </p:cTn>
                              </p:par>
                              <p:par>
                                <p:cTn id="15" presetID="0" presetClass="path" presetSubtype="0" accel="50000" decel="50000" fill="hold" grpId="2" nodeType="withEffect">
                                  <p:stCondLst>
                                    <p:cond delay="0"/>
                                  </p:stCondLst>
                                  <p:childTnLst>
                                    <p:animMotion origin="layout" path="M -3.05556E-6 -3.7037E-6 L -0.29982 -0.16782 " pathEditMode="relative" rAng="0" ptsTypes="AA">
                                      <p:cBhvr>
                                        <p:cTn id="16" dur="2000" spd="-100000" fill="hold"/>
                                        <p:tgtEl>
                                          <p:spTgt spid="5"/>
                                        </p:tgtEl>
                                        <p:attrNameLst>
                                          <p:attrName>ppt_x</p:attrName>
                                          <p:attrName>ppt_y</p:attrName>
                                        </p:attrNameLst>
                                      </p:cBhvr>
                                      <p:rCtr x="-15000" y="-8403"/>
                                    </p:animMotion>
                                  </p:childTnLst>
                                </p:cTn>
                              </p:par>
                              <p:par>
                                <p:cTn id="17" presetID="0" presetClass="path" presetSubtype="0" accel="50000" decel="50000" fill="hold" grpId="2" nodeType="withEffect">
                                  <p:stCondLst>
                                    <p:cond delay="0"/>
                                  </p:stCondLst>
                                  <p:childTnLst>
                                    <p:animMotion origin="layout" path="M 3.33333E-6 -7.40741E-7 L -0.18125 -0.44861 " pathEditMode="relative" rAng="0" ptsTypes="AA">
                                      <p:cBhvr>
                                        <p:cTn id="18" dur="2000" spd="-100000" fill="hold"/>
                                        <p:tgtEl>
                                          <p:spTgt spid="6"/>
                                        </p:tgtEl>
                                        <p:attrNameLst>
                                          <p:attrName>ppt_x</p:attrName>
                                          <p:attrName>ppt_y</p:attrName>
                                        </p:attrNameLst>
                                      </p:cBhvr>
                                      <p:rCtr x="-9063" y="-22431"/>
                                    </p:animMotion>
                                  </p:childTnLst>
                                </p:cTn>
                              </p:par>
                            </p:childTnLst>
                          </p:cTn>
                        </p:par>
                        <p:par>
                          <p:cTn id="19" fill="hold">
                            <p:stCondLst>
                              <p:cond delay="2000"/>
                            </p:stCondLst>
                            <p:childTnLst>
                              <p:par>
                                <p:cTn id="20" presetID="23" presetClass="entr" presetSubtype="16" fill="hold" grpId="0" nodeType="after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18" presetClass="emph" presetSubtype="0" fill="hold" grpId="1" nodeType="withEffect">
                                  <p:stCondLst>
                                    <p:cond delay="0"/>
                                  </p:stCondLst>
                                  <p:childTnLst>
                                    <p:set>
                                      <p:cBhvr override="childStyle">
                                        <p:cTn id="30" dur="500" fill="hold"/>
                                        <p:tgtEl>
                                          <p:spTgt spid="11"/>
                                        </p:tgtEl>
                                        <p:attrNameLst>
                                          <p:attrName>style.textDecorationUnderline</p:attrName>
                                        </p:attrNameLst>
                                      </p:cBhvr>
                                      <p:to>
                                        <p:strVal val="true"/>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8" presetClass="emph" presetSubtype="0" fill="hold" grpId="1" nodeType="withEffect">
                                  <p:stCondLst>
                                    <p:cond delay="0"/>
                                  </p:stCondLst>
                                  <p:childTnLst>
                                    <p:set>
                                      <p:cBhvr override="childStyle">
                                        <p:cTn id="36" dur="500" fill="hold"/>
                                        <p:tgtEl>
                                          <p:spTgt spid="12"/>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6" presetClass="emph" presetSubtype="0" fill="hold" grpId="4" nodeType="withEffect">
                                  <p:stCondLst>
                                    <p:cond delay="0"/>
                                  </p:stCondLst>
                                  <p:childTnLst>
                                    <p:animScale>
                                      <p:cBhvr>
                                        <p:cTn id="50" dur="2000" fill="hold"/>
                                        <p:tgtEl>
                                          <p:spTgt spid="4"/>
                                        </p:tgtEl>
                                      </p:cBhvr>
                                      <p:by x="104000" y="104000"/>
                                    </p:animScale>
                                  </p:childTnLst>
                                </p:cTn>
                              </p:par>
                              <p:par>
                                <p:cTn id="51" presetID="6" presetClass="emph" presetSubtype="0" fill="hold" grpId="4" nodeType="withEffect">
                                  <p:stCondLst>
                                    <p:cond delay="0"/>
                                  </p:stCondLst>
                                  <p:childTnLst>
                                    <p:animScale>
                                      <p:cBhvr>
                                        <p:cTn id="52" dur="2000" fill="hold"/>
                                        <p:tgtEl>
                                          <p:spTgt spid="5"/>
                                        </p:tgtEl>
                                      </p:cBhvr>
                                      <p:by x="104000" y="104000"/>
                                    </p:animScale>
                                  </p:childTnLst>
                                </p:cTn>
                              </p:par>
                              <p:par>
                                <p:cTn id="53" presetID="6" presetClass="emph" presetSubtype="0" fill="hold" grpId="4" nodeType="withEffect">
                                  <p:stCondLst>
                                    <p:cond delay="0"/>
                                  </p:stCondLst>
                                  <p:childTnLst>
                                    <p:animScale>
                                      <p:cBhvr>
                                        <p:cTn id="54" dur="2000" fill="hold"/>
                                        <p:tgtEl>
                                          <p:spTgt spid="6"/>
                                        </p:tgtEl>
                                      </p:cBhvr>
                                      <p:by x="104000" y="104000"/>
                                    </p:animScale>
                                  </p:childTnLst>
                                </p:cTn>
                              </p:par>
                              <p:par>
                                <p:cTn id="55" presetID="0" presetClass="path" presetSubtype="0" accel="50000" decel="50000" fill="hold" grpId="3" nodeType="withEffect">
                                  <p:stCondLst>
                                    <p:cond delay="0"/>
                                  </p:stCondLst>
                                  <p:childTnLst>
                                    <p:animMotion origin="layout" path="M -3.05556E-6 3.33333E-6 L -0.17482 0.18518 " pathEditMode="relative" rAng="0" ptsTypes="AA">
                                      <p:cBhvr>
                                        <p:cTn id="56" dur="2000" fill="hold"/>
                                        <p:tgtEl>
                                          <p:spTgt spid="4"/>
                                        </p:tgtEl>
                                        <p:attrNameLst>
                                          <p:attrName>ppt_x</p:attrName>
                                          <p:attrName>ppt_y</p:attrName>
                                        </p:attrNameLst>
                                      </p:cBhvr>
                                      <p:rCtr x="-8750" y="9259"/>
                                    </p:animMotion>
                                  </p:childTnLst>
                                </p:cTn>
                              </p:par>
                              <p:par>
                                <p:cTn id="57" presetID="0" presetClass="path" presetSubtype="0" accel="50000" decel="50000" fill="hold" grpId="3" nodeType="withEffect">
                                  <p:stCondLst>
                                    <p:cond delay="0"/>
                                  </p:stCondLst>
                                  <p:childTnLst>
                                    <p:animMotion origin="layout" path="M -3.05556E-6 -3.7037E-6 L -0.25607 0.09167 " pathEditMode="relative" rAng="0" ptsTypes="AA">
                                      <p:cBhvr>
                                        <p:cTn id="58" dur="2000" fill="hold"/>
                                        <p:tgtEl>
                                          <p:spTgt spid="5"/>
                                        </p:tgtEl>
                                        <p:attrNameLst>
                                          <p:attrName>ppt_x</p:attrName>
                                          <p:attrName>ppt_y</p:attrName>
                                        </p:attrNameLst>
                                      </p:cBhvr>
                                      <p:rCtr x="-12812" y="4583"/>
                                    </p:animMotion>
                                  </p:childTnLst>
                                </p:cTn>
                              </p:par>
                              <p:par>
                                <p:cTn id="59" presetID="0" presetClass="path" presetSubtype="0" accel="50000" decel="50000" fill="hold" grpId="3" nodeType="withEffect">
                                  <p:stCondLst>
                                    <p:cond delay="0"/>
                                  </p:stCondLst>
                                  <p:childTnLst>
                                    <p:animMotion origin="layout" path="M 3.33333E-6 -7.40741E-7 L -0.13785 -0.18958 " pathEditMode="relative" rAng="0" ptsTypes="AA">
                                      <p:cBhvr>
                                        <p:cTn id="60" dur="2000" fill="hold"/>
                                        <p:tgtEl>
                                          <p:spTgt spid="6"/>
                                        </p:tgtEl>
                                        <p:attrNameLst>
                                          <p:attrName>ppt_x</p:attrName>
                                          <p:attrName>ppt_y</p:attrName>
                                        </p:attrNameLst>
                                      </p:cBhvr>
                                      <p:rCtr x="-6892" y="-9491"/>
                                    </p:animMotion>
                                  </p:childTnLst>
                                </p:cTn>
                              </p:par>
                              <p:par>
                                <p:cTn id="61" presetID="10" presetClass="exit" presetSubtype="0" fill="hold" grpId="1" nodeType="withEffect">
                                  <p:stCondLst>
                                    <p:cond delay="0"/>
                                  </p:stCondLst>
                                  <p:childTnLst>
                                    <p:animEffect transition="out" filter="fade">
                                      <p:cBhvr>
                                        <p:cTn id="62" dur="250"/>
                                        <p:tgtEl>
                                          <p:spTgt spid="10"/>
                                        </p:tgtEl>
                                      </p:cBhvr>
                                    </p:animEffect>
                                    <p:set>
                                      <p:cBhvr>
                                        <p:cTn id="63" dur="1" fill="hold">
                                          <p:stCondLst>
                                            <p:cond delay="249"/>
                                          </p:stCondLst>
                                        </p:cTn>
                                        <p:tgtEl>
                                          <p:spTgt spid="10"/>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par>
                          <p:cTn id="70" fill="hold">
                            <p:stCondLst>
                              <p:cond delay="2000"/>
                            </p:stCondLst>
                            <p:childTnLst>
                              <p:par>
                                <p:cTn id="71" presetID="10" presetClass="exit" presetSubtype="0" fill="hold" grpId="1" nodeType="afterEffect">
                                  <p:stCondLst>
                                    <p:cond delay="0"/>
                                  </p:stCondLst>
                                  <p:childTnLst>
                                    <p:animEffect transition="out" filter="fade">
                                      <p:cBhvr>
                                        <p:cTn id="72" dur="250"/>
                                        <p:tgtEl>
                                          <p:spTgt spid="4"/>
                                        </p:tgtEl>
                                      </p:cBhvr>
                                    </p:animEffect>
                                    <p:set>
                                      <p:cBhvr>
                                        <p:cTn id="73" dur="1" fill="hold">
                                          <p:stCondLst>
                                            <p:cond delay="24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9"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dissolve">
                                      <p:cBhvr>
                                        <p:cTn id="79" dur="500"/>
                                        <p:tgtEl>
                                          <p:spTgt spid="8"/>
                                        </p:tgtEl>
                                      </p:cBhvr>
                                    </p:animEffect>
                                  </p:childTnLst>
                                </p:cTn>
                              </p:par>
                              <p:par>
                                <p:cTn id="80" presetID="9" presetClass="exit" presetSubtype="0" fill="hold" grpId="5" nodeType="withEffect">
                                  <p:stCondLst>
                                    <p:cond delay="0"/>
                                  </p:stCondLst>
                                  <p:childTnLst>
                                    <p:animEffect transition="out" filter="dissolv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3074" grpId="0"/>
      <p:bldP spid="3074" grpId="1"/>
      <p:bldP spid="4" grpId="0"/>
      <p:bldP spid="4" grpId="1"/>
      <p:bldP spid="4" grpId="2"/>
      <p:bldP spid="4" grpId="3"/>
      <p:bldP spid="4" grpId="4"/>
      <p:bldP spid="5" grpId="0"/>
      <p:bldP spid="5" grpId="2"/>
      <p:bldP spid="5" grpId="3"/>
      <p:bldP spid="5" grpId="4"/>
      <p:bldP spid="5" grpId="5"/>
      <p:bldP spid="6" grpId="0"/>
      <p:bldP spid="6" grpId="1"/>
      <p:bldP spid="6" grpId="2"/>
      <p:bldP spid="6" grpId="3"/>
      <p:bldP spid="6" grpId="4"/>
      <p:bldP spid="7" grpId="1"/>
      <p:bldP spid="8"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4" name="Rectangle 2"/>
          <p:cNvSpPr txBox="1">
            <a:spLocks noChangeArrowheads="1"/>
          </p:cNvSpPr>
          <p:nvPr/>
        </p:nvSpPr>
        <p:spPr bwMode="auto">
          <a:xfrm>
            <a:off x="4282440" y="352599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1336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 to them, "Most assuredly, I say to you, before Abraham was, I AM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8:58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2.22222E-6 L 0.24826 -0.25995 " pathEditMode="relative" rAng="0" ptsTypes="AA">
                                      <p:cBhvr>
                                        <p:cTn id="10" dur="1000" spd="-100000" fill="hold"/>
                                        <p:tgtEl>
                                          <p:spTgt spid="3074"/>
                                        </p:tgtEl>
                                        <p:attrNameLst>
                                          <p:attrName>ppt_x</p:attrName>
                                          <p:attrName>ppt_y</p:attrName>
                                        </p:attrNameLst>
                                      </p:cBhvr>
                                      <p:rCtr x="12413" y="-1300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P spid="307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51075" y="895285"/>
            <a:ext cx="640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and My Father are one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838200"/>
            <a:ext cx="8229600" cy="5211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and My Father are one."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Jews took up stones again to stone Him.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answered them, "Many good works I have shown you from My Father. For which of those works do you stone Me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10:30-32</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3408500" y="2964180"/>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3268980" y="2380857"/>
            <a:ext cx="1524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par>
                                <p:cTn id="20" presetID="0" presetClass="path" presetSubtype="0" accel="50000" decel="50000" fill="hold" grpId="2" nodeType="withEffect">
                                  <p:stCondLst>
                                    <p:cond delay="0"/>
                                  </p:stCondLst>
                                  <p:childTnLst>
                                    <p:animMotion origin="layout" path="M 2.77778E-7 -1.48148E-6 L -0.03611 -0.08472 " pathEditMode="relative" rAng="0" ptsTypes="AA">
                                      <p:cBhvr>
                                        <p:cTn id="21" dur="2000" fill="hold"/>
                                        <p:tgtEl>
                                          <p:spTgt spid="5"/>
                                        </p:tgtEl>
                                        <p:attrNameLst>
                                          <p:attrName>ppt_x</p:attrName>
                                          <p:attrName>ppt_y</p:attrName>
                                        </p:attrNameLst>
                                      </p:cBhvr>
                                      <p:rCtr x="-1806" y="-4236"/>
                                    </p:animMotion>
                                  </p:childTnLst>
                                </p:cTn>
                              </p:par>
                              <p:par>
                                <p:cTn id="22" presetID="10" presetClass="exit" presetSubtype="0" fill="hold" grpId="1"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0281859" cy="6858000"/>
          </a:xfrm>
          <a:prstGeom prst="rect">
            <a:avLst/>
          </a:prstGeom>
        </p:spPr>
      </p:pic>
      <p:sp>
        <p:nvSpPr>
          <p:cNvPr id="3074" name="Rectangle 2"/>
          <p:cNvSpPr>
            <a:spLocks noGrp="1" noChangeArrowheads="1"/>
          </p:cNvSpPr>
          <p:nvPr>
            <p:ph type="title"/>
          </p:nvPr>
        </p:nvSpPr>
        <p:spPr>
          <a:xfrm>
            <a:off x="457200" y="1646238"/>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Jews answered Him, saying, "For a good work we do not stone You, but for blasphemy, and because You, being a Man, make Yourself God</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10:33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268980" y="2380857"/>
            <a:ext cx="1524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467100" y="439666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577215" y="36347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54302E-6 C 0.00972 -0.00116 0.03837 -0.00116 0.05816 -0.00671 C 0.07795 -0.01226 0.09844 -0.02174 0.11892 -0.03377 C 0.13941 -0.04579 0.16215 -0.06175 0.18108 -0.07933 C 0.2 -0.0969 0.21667 -0.1161 0.23299 -0.13992 C 0.24931 -0.16374 0.26649 -0.19542 0.27847 -0.22271 C 0.29045 -0.25 0.29826 -0.27313 0.30503 -0.30366 C 0.31181 -0.33418 0.31615 -0.37188 0.31892 -0.40634 C 0.3217 -0.4408 0.32101 -0.48937 0.32153 -0.5111 " pathEditMode="relative" rAng="0" ptsTypes="aaaaaaaaa">
                                      <p:cBhvr>
                                        <p:cTn id="10" dur="1000" spd="-100000" fill="hold"/>
                                        <p:tgtEl>
                                          <p:spTgt spid="3074"/>
                                        </p:tgtEl>
                                        <p:attrNameLst>
                                          <p:attrName>ppt_x</p:attrName>
                                          <p:attrName>ppt_y</p:attrName>
                                        </p:attrNameLst>
                                      </p:cBhvr>
                                      <p:rCtr x="16076" y="-25555"/>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par>
                                <p:cTn id="20" presetID="0" presetClass="path" presetSubtype="0" accel="50000" decel="50000" fill="hold" grpId="2" nodeType="withEffect">
                                  <p:stCondLst>
                                    <p:cond delay="0"/>
                                  </p:stCondLst>
                                  <p:childTnLst>
                                    <p:animMotion origin="layout" path="M -3.33333E-6 7.40741E-7 L -0.3158 -0.11111 " pathEditMode="relative" rAng="0" ptsTypes="AA">
                                      <p:cBhvr>
                                        <p:cTn id="21" dur="2000" fill="hold"/>
                                        <p:tgtEl>
                                          <p:spTgt spid="5"/>
                                        </p:tgtEl>
                                        <p:attrNameLst>
                                          <p:attrName>ppt_x</p:attrName>
                                          <p:attrName>ppt_y</p:attrName>
                                        </p:attrNameLst>
                                      </p:cBhvr>
                                      <p:rCtr x="-15799" y="-5556"/>
                                    </p:animMotion>
                                  </p:childTnLst>
                                </p:cTn>
                              </p:par>
                              <p:par>
                                <p:cTn id="22" presetID="10" presetClass="exit" presetSubtype="0" fill="hold" grpId="1"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childTnLst>
                          </p:cTn>
                        </p:par>
                        <p:par>
                          <p:cTn id="25" fill="hold">
                            <p:stCondLst>
                              <p:cond delay="2000"/>
                            </p:stCondLst>
                            <p:childTnLst>
                              <p:par>
                                <p:cTn id="26" presetID="10" presetClass="exit" presetSubtype="0" fill="hold" grpId="0" nodeType="after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5" grpId="0"/>
      <p:bldP spid="5" grpId="2"/>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lorfulnebu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0319" y="1507808"/>
            <a:ext cx="3855721" cy="2560637"/>
          </a:xfrm>
          <a:prstGeom prst="rect">
            <a:avLst/>
          </a:prstGeom>
        </p:spPr>
      </p:pic>
      <p:pic>
        <p:nvPicPr>
          <p:cNvPr id="7" name="Picture 6" descr="PowerPoint Slide Show - [SermonLayoutWork]"/>
          <p:cNvPicPr>
            <a:picLocks noChangeAspect="1"/>
          </p:cNvPicPr>
          <p:nvPr/>
        </p:nvPicPr>
        <p:blipFill rotWithShape="1">
          <a:blip r:embed="rId6">
            <a:clrChange>
              <a:clrFrom>
                <a:srgbClr val="CC99FF"/>
              </a:clrFrom>
              <a:clrTo>
                <a:srgbClr val="CC99FF">
                  <a:alpha val="0"/>
                </a:srgbClr>
              </a:clrTo>
            </a:clrChange>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209800" y="1153886"/>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5000" b="1" spc="50" dirty="0" smtClean="0">
                <a:ln w="11430"/>
                <a:blipFill>
                  <a:blip r:embed="rId8"/>
                  <a:stretch>
                    <a:fillRect/>
                  </a:stretch>
                </a:blipFill>
                <a:effectLst>
                  <a:outerShdw blurRad="76200" dist="50800" dir="5400000" algn="tl" rotWithShape="0">
                    <a:srgbClr val="000000">
                      <a:alpha val="65000"/>
                    </a:srgbClr>
                  </a:outerShdw>
                </a:effectLst>
                <a:latin typeface="Calibri" panose="020F0502020204030204" pitchFamily="34" charset="0"/>
              </a:rPr>
              <a:t>I AM</a:t>
            </a:r>
            <a:endParaRPr lang="en-US" sz="15000" b="1" i="1" spc="50" dirty="0">
              <a:ln w="11430"/>
              <a:blipFill>
                <a:blip r:embed="rId8"/>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599" y="3867150"/>
            <a:ext cx="274699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smtClean="0">
                <a:ln w="11430"/>
                <a:blipFill>
                  <a:blip r:embed="rId9"/>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a:t>
            </a:r>
            <a:r>
              <a:rPr lang="en-US" altLang="en-US" sz="4800" b="1" spc="50" dirty="0" smtClean="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spc="50" dirty="0" smtClean="0">
                <a:ln w="11430"/>
                <a:blipFill>
                  <a:blip r:embed="rId9"/>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Bert</a:t>
            </a:r>
            <a:endParaRPr lang="en-US" altLang="en-US" sz="4800" b="1" i="1" spc="50" dirty="0">
              <a:ln w="11430"/>
              <a:blipFill>
                <a:blip r:embed="rId9"/>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151475" y="5000554"/>
            <a:ext cx="5526504"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smtClean="0">
                <a:ln w="11430"/>
                <a:blipFill>
                  <a:blip r:embed="rId9"/>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December 25, 2017</a:t>
            </a:r>
            <a:endParaRPr lang="en-US" altLang="en-US" sz="4800" b="1" i="1" spc="50" dirty="0">
              <a:ln w="11430"/>
              <a:blipFill>
                <a:blip r:embed="rId9"/>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8"/>
                                        </p:tgtEl>
                                      </p:cBhvr>
                                    </p:cmd>
                                  </p:childTnLst>
                                </p:cTn>
                              </p:par>
                              <p:par>
                                <p:cTn id="7" presetID="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stCondLst>
                                            <p:cond delay="0"/>
                                          </p:stCondLst>
                                        </p:cTn>
                                        <p:tgtEl>
                                          <p:spTgt spid="4"/>
                                        </p:tgtEl>
                                      </p:cBhvr>
                                    </p:animEffect>
                                    <p:anim to="" calcmode="lin" valueType="num">
                                      <p:cBhvr>
                                        <p:cTn id="1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1"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2" presetID="1" presetClass="exit" presetSubtype="0" fill="hold" grpId="2" nodeType="withEffect">
                                  <p:stCondLst>
                                    <p:cond delay="50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nodeType="withEffect">
                                  <p:stCondLst>
                                    <p:cond delay="500"/>
                                  </p:stCondLst>
                                  <p:childTnLst>
                                    <p:set>
                                      <p:cBhvr>
                                        <p:cTn id="15" dur="1" fill="hold">
                                          <p:stCondLst>
                                            <p:cond delay="0"/>
                                          </p:stCondLst>
                                        </p:cTn>
                                        <p:tgtEl>
                                          <p:spTgt spid="2"/>
                                        </p:tgtEl>
                                        <p:attrNameLst>
                                          <p:attrName>style.visibility</p:attrName>
                                        </p:attrNameLst>
                                      </p:cBhvr>
                                      <p:to>
                                        <p:strVal val="hidden"/>
                                      </p:to>
                                    </p:set>
                                  </p:childTnLst>
                                </p:cTn>
                              </p:par>
                              <p:par>
                                <p:cTn id="16" presetID="39" presetClass="entr" presetSubtype="0" accel="100000" fill="hold" grpId="0" nodeType="withEffect">
                                  <p:stCondLst>
                                    <p:cond delay="10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childTnLst>
                                </p:cTn>
                              </p:par>
                              <p:par>
                                <p:cTn id="22" presetID="39" presetClass="entr" presetSubtype="0" accel="100000" fill="hold" grpId="0" nodeType="withEffect">
                                  <p:stCondLst>
                                    <p:cond delay="2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3"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0" presetClass="exit" presetSubtype="0" fill="hold" grpId="1" nodeType="with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par>
                          <p:cTn id="39" fill="hold">
                            <p:stCondLst>
                              <p:cond delay="1000"/>
                            </p:stCondLst>
                            <p:childTnLst>
                              <p:par>
                                <p:cTn id="40" presetID="9" presetClass="exit" presetSubtype="0" fill="hold" grpId="1" nodeType="afterEffect">
                                  <p:stCondLst>
                                    <p:cond delay="0"/>
                                  </p:stCondLst>
                                  <p:childTnLst>
                                    <p:animEffect transition="out" filter="dissolve">
                                      <p:cBhvr>
                                        <p:cTn id="41" dur="1500"/>
                                        <p:tgtEl>
                                          <p:spTgt spid="5"/>
                                        </p:tgtEl>
                                      </p:cBhvr>
                                    </p:animEffect>
                                    <p:set>
                                      <p:cBhvr>
                                        <p:cTn id="42" dur="1" fill="hold">
                                          <p:stCondLst>
                                            <p:cond delay="1499"/>
                                          </p:stCondLst>
                                        </p:cTn>
                                        <p:tgtEl>
                                          <p:spTgt spid="5"/>
                                        </p:tgtEl>
                                        <p:attrNameLst>
                                          <p:attrName>style.visibility</p:attrName>
                                        </p:attrNameLst>
                                      </p:cBhvr>
                                      <p:to>
                                        <p:strVal val="hidden"/>
                                      </p:to>
                                    </p:set>
                                  </p:childTnLst>
                                </p:cTn>
                              </p:par>
                              <p:par>
                                <p:cTn id="43" presetID="0" presetClass="path" presetSubtype="0" accel="50000" decel="50000" fill="hold" grpId="2" nodeType="withEffect">
                                  <p:stCondLst>
                                    <p:cond delay="0"/>
                                  </p:stCondLst>
                                  <p:childTnLst>
                                    <p:animMotion origin="layout" path="M 3.33333E-6 3.13599E-6 L 3.33333E-6 0.23034 " pathEditMode="relative" rAng="0" ptsTypes="AA">
                                      <p:cBhvr>
                                        <p:cTn id="44" dur="1500" fill="hold"/>
                                        <p:tgtEl>
                                          <p:spTgt spid="5"/>
                                        </p:tgtEl>
                                        <p:attrNameLst>
                                          <p:attrName>ppt_x</p:attrName>
                                          <p:attrName>ppt_y</p:attrName>
                                        </p:attrNameLst>
                                      </p:cBhvr>
                                      <p:rCtr x="0" y="11517"/>
                                    </p:animMotion>
                                  </p:childTnLst>
                                </p:cTn>
                              </p:par>
                            </p:childTnLst>
                          </p:cTn>
                        </p:par>
                        <p:par>
                          <p:cTn id="45" fill="hold">
                            <p:stCondLst>
                              <p:cond delay="2500"/>
                            </p:stCondLst>
                            <p:childTnLst>
                              <p:par>
                                <p:cTn id="46" presetID="2" presetClass="mediacall" presetSubtype="0" fill="hold" nodeType="afterEffect">
                                  <p:stCondLst>
                                    <p:cond delay="0"/>
                                  </p:stCondLst>
                                  <p:childTnLst>
                                    <p:cmd type="call" cmd="togglePause">
                                      <p:cBhvr>
                                        <p:cTn id="47" dur="1" fill="hold"/>
                                        <p:tgtEl>
                                          <p:spTgt spid="8"/>
                                        </p:tgtEl>
                                      </p:cBhvr>
                                    </p:cmd>
                                  </p:childTnLst>
                                </p:cTn>
                              </p:par>
                            </p:childTnLst>
                          </p:cTn>
                        </p:par>
                        <p:par>
                          <p:cTn id="48" fill="hold">
                            <p:stCondLst>
                              <p:cond delay="2500"/>
                            </p:stCondLst>
                            <p:childTnLst>
                              <p:par>
                                <p:cTn id="49" presetID="31" presetClass="exit" presetSubtype="0" fill="hold" grpId="1" nodeType="afterEffect">
                                  <p:stCondLst>
                                    <p:cond delay="0"/>
                                  </p:stCondLst>
                                  <p:childTnLst>
                                    <p:anim calcmode="lin" valueType="num">
                                      <p:cBhvr>
                                        <p:cTn id="50" dur="1000"/>
                                        <p:tgtEl>
                                          <p:spTgt spid="6"/>
                                        </p:tgtEl>
                                        <p:attrNameLst>
                                          <p:attrName>ppt_w</p:attrName>
                                        </p:attrNameLst>
                                      </p:cBhvr>
                                      <p:tavLst>
                                        <p:tav tm="0">
                                          <p:val>
                                            <p:strVal val="ppt_w"/>
                                          </p:val>
                                        </p:tav>
                                        <p:tav tm="100000">
                                          <p:val>
                                            <p:fltVal val="0"/>
                                          </p:val>
                                        </p:tav>
                                      </p:tavLst>
                                    </p:anim>
                                    <p:anim calcmode="lin" valueType="num">
                                      <p:cBhvr>
                                        <p:cTn id="51" dur="1000"/>
                                        <p:tgtEl>
                                          <p:spTgt spid="6"/>
                                        </p:tgtEl>
                                        <p:attrNameLst>
                                          <p:attrName>ppt_h</p:attrName>
                                        </p:attrNameLst>
                                      </p:cBhvr>
                                      <p:tavLst>
                                        <p:tav tm="0">
                                          <p:val>
                                            <p:strVal val="ppt_h"/>
                                          </p:val>
                                        </p:tav>
                                        <p:tav tm="100000">
                                          <p:val>
                                            <p:fltVal val="0"/>
                                          </p:val>
                                        </p:tav>
                                      </p:tavLst>
                                    </p:anim>
                                    <p:anim calcmode="lin" valueType="num">
                                      <p:cBhvr>
                                        <p:cTn id="52" dur="1000"/>
                                        <p:tgtEl>
                                          <p:spTgt spid="6"/>
                                        </p:tgtEl>
                                        <p:attrNameLst>
                                          <p:attrName>style.rotation</p:attrName>
                                        </p:attrNameLst>
                                      </p:cBhvr>
                                      <p:tavLst>
                                        <p:tav tm="0">
                                          <p:val>
                                            <p:fltVal val="0"/>
                                          </p:val>
                                        </p:tav>
                                        <p:tav tm="100000">
                                          <p:val>
                                            <p:fltVal val="90"/>
                                          </p:val>
                                        </p:tav>
                                      </p:tavLst>
                                    </p:anim>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8"/>
                </p:tgtEl>
              </p:cMediaNode>
            </p:video>
          </p:childTnLst>
        </p:cTn>
      </p:par>
    </p:tnLst>
    <p:bldLst>
      <p:bldP spid="4" grpId="0"/>
      <p:bldP spid="4" grpId="1"/>
      <p:bldP spid="4" grpId="2"/>
      <p:bldP spid="4" grpId="3"/>
      <p:bldP spid="5" grpId="0"/>
      <p:bldP spid="5" grpId="1"/>
      <p:bldP spid="5" grpId="2"/>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9906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do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say of Him whom the Father sanctified and sent into the world, 'You are blaspheming,' because I said, 'I am the Son of God'?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do not do the works of My Father, do not believe Me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10:36-37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77215" y="363474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130725" y="3638615"/>
            <a:ext cx="1752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works</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6326505" y="1508680"/>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works</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childTnLst>
                                </p:cTn>
                              </p:par>
                              <p:par>
                                <p:cTn id="18" presetID="0" presetClass="path" presetSubtype="0" accel="50000" decel="50000" fill="hold" grpId="2" nodeType="withEffect">
                                  <p:stCondLst>
                                    <p:cond delay="0"/>
                                  </p:stCondLst>
                                  <p:childTnLst>
                                    <p:animMotion origin="layout" path="M 5.55556E-7 -1.11111E-6 L 0.02986 -0.31018 " pathEditMode="relative" rAng="0" ptsTypes="AA">
                                      <p:cBhvr>
                                        <p:cTn id="19" dur="2000" fill="hold"/>
                                        <p:tgtEl>
                                          <p:spTgt spid="5"/>
                                        </p:tgtEl>
                                        <p:attrNameLst>
                                          <p:attrName>ppt_x</p:attrName>
                                          <p:attrName>ppt_y</p:attrName>
                                        </p:attrNameLst>
                                      </p:cBhvr>
                                      <p:rCtr x="1493" y="-15509"/>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7742" cy="6858000"/>
          </a:xfrm>
          <a:prstGeom prst="rect">
            <a:avLst/>
          </a:prstGeom>
        </p:spPr>
      </p:pic>
      <p:sp>
        <p:nvSpPr>
          <p:cNvPr id="9" name="Title 1"/>
          <p:cNvSpPr txBox="1">
            <a:spLocks/>
          </p:cNvSpPr>
          <p:nvPr/>
        </p:nvSpPr>
        <p:spPr>
          <a:xfrm>
            <a:off x="3564948" y="1454808"/>
            <a:ext cx="471054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 the works</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685800"/>
            <a:ext cx="8229600" cy="5364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but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I do, though you do not believe Me, believe the works, that you may know and believe that the Father is in Me, and I in Him."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they sought again to seize Him, but He escaped out of their hand</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10:38-39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2571750" y="2857420"/>
            <a:ext cx="20574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22447" y="2857420"/>
            <a:ext cx="1828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Me</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326505" y="1508680"/>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works</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4945380" y="889555"/>
            <a:ext cx="35814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Father in Me</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8" presetClass="emph" presetSubtype="0" fill="hold" grpId="1" nodeType="withEffect">
                                  <p:stCondLst>
                                    <p:cond delay="0"/>
                                  </p:stCondLst>
                                  <p:childTnLst>
                                    <p:set>
                                      <p:cBhvr override="childStyle">
                                        <p:cTn id="19" dur="500" fill="hold"/>
                                        <p:tgtEl>
                                          <p:spTgt spid="9"/>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
                                        <p:tgtEl>
                                          <p:spTgt spid="5"/>
                                        </p:tgtEl>
                                      </p:cBhvr>
                                    </p:animEffect>
                                  </p:childTnLst>
                                </p:cTn>
                              </p:par>
                              <p:par>
                                <p:cTn id="28" presetID="0" presetClass="path" presetSubtype="0" accel="50000" decel="50000" fill="hold" grpId="2" nodeType="withEffect">
                                  <p:stCondLst>
                                    <p:cond delay="0"/>
                                  </p:stCondLst>
                                  <p:childTnLst>
                                    <p:animMotion origin="layout" path="M 5.55112E-17 -2.22222E-6 L 0.26337 -0.28657 " pathEditMode="relative" rAng="0" ptsTypes="AA">
                                      <p:cBhvr>
                                        <p:cTn id="29" dur="2000" fill="hold"/>
                                        <p:tgtEl>
                                          <p:spTgt spid="4"/>
                                        </p:tgtEl>
                                        <p:attrNameLst>
                                          <p:attrName>ppt_x</p:attrName>
                                          <p:attrName>ppt_y</p:attrName>
                                        </p:attrNameLst>
                                      </p:cBhvr>
                                      <p:rCtr x="13160" y="-14329"/>
                                    </p:animMotion>
                                  </p:childTnLst>
                                </p:cTn>
                              </p:par>
                              <p:par>
                                <p:cTn id="30" presetID="0" presetClass="path" presetSubtype="0" accel="50000" decel="50000" fill="hold" grpId="2" nodeType="withEffect">
                                  <p:stCondLst>
                                    <p:cond delay="0"/>
                                  </p:stCondLst>
                                  <p:childTnLst>
                                    <p:animMotion origin="layout" path="M -3.05556E-6 -2.22222E-6 L 0.20955 -0.28657 " pathEditMode="relative" rAng="0" ptsTypes="AA">
                                      <p:cBhvr>
                                        <p:cTn id="31" dur="2000" fill="hold"/>
                                        <p:tgtEl>
                                          <p:spTgt spid="5"/>
                                        </p:tgtEl>
                                        <p:attrNameLst>
                                          <p:attrName>ppt_x</p:attrName>
                                          <p:attrName>ppt_y</p:attrName>
                                        </p:attrNameLst>
                                      </p:cBhvr>
                                      <p:rCtr x="10469" y="-14329"/>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2"/>
      <p:bldP spid="5" grpId="0"/>
      <p:bldP spid="5" grpId="2"/>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6470248" y="825837"/>
            <a:ext cx="21644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8" name="Title 1"/>
          <p:cNvSpPr txBox="1">
            <a:spLocks/>
          </p:cNvSpPr>
          <p:nvPr/>
        </p:nvSpPr>
        <p:spPr>
          <a:xfrm>
            <a:off x="5523054" y="2836046"/>
            <a:ext cx="21644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9" name="Title 1"/>
          <p:cNvSpPr txBox="1">
            <a:spLocks/>
          </p:cNvSpPr>
          <p:nvPr/>
        </p:nvSpPr>
        <p:spPr>
          <a:xfrm>
            <a:off x="6140466" y="4178709"/>
            <a:ext cx="21644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you not believe that I am in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 and the Father in Me? The words that I speak to you I do not speak on My own authority; but the Father who dwells in Me does the works.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 that I am in the Father and the Father in Me, or else believe Me for the sake of the works themselves</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14:10-11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484620" y="21907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945380" y="889555"/>
            <a:ext cx="35814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 in Me</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7657862" y="21220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Title 1"/>
          <p:cNvSpPr txBox="1">
            <a:spLocks/>
          </p:cNvSpPr>
          <p:nvPr/>
        </p:nvSpPr>
        <p:spPr>
          <a:xfrm>
            <a:off x="3449255" y="230538"/>
            <a:ext cx="2395959" cy="984813"/>
          </a:xfrm>
          <a:prstGeom prst="rect">
            <a:avLst/>
          </a:prstGeom>
        </p:spPr>
        <p:txBody>
          <a:bodyPr vert="horz" lIns="91440" tIns="45720" rIns="91440" bIns="45720" rtlCol="0" anchor="ctr">
            <a:normAutofit/>
            <a:scene3d>
              <a:camera prst="orthographicFront"/>
              <a:lightRig rig="sunrise"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believe</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2961096" y="3589126"/>
            <a:ext cx="3019064" cy="984813"/>
          </a:xfrm>
          <a:prstGeom prst="rect">
            <a:avLst/>
          </a:prstGeom>
        </p:spPr>
        <p:txBody>
          <a:bodyPr vert="horz" lIns="91440" tIns="45720" rIns="91440" bIns="45720" rtlCol="0" anchor="ctr">
            <a:normAutofit/>
            <a:scene3d>
              <a:camera prst="orthographicFront"/>
              <a:lightRig rig="sunrise"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Believe Me</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1433239" y="4931789"/>
            <a:ext cx="2938041" cy="984813"/>
          </a:xfrm>
          <a:prstGeom prst="rect">
            <a:avLst/>
          </a:prstGeom>
        </p:spPr>
        <p:txBody>
          <a:bodyPr vert="horz" lIns="91440" tIns="45720" rIns="91440" bIns="45720" rtlCol="0" anchor="ctr">
            <a:normAutofit/>
            <a:scene3d>
              <a:camera prst="orthographicFront"/>
              <a:lightRig rig="sunrise"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believe Me</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370491" y="891106"/>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053289" y="891105"/>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1343676" y="2903340"/>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1187490" y="4246004"/>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4727438" y="4244244"/>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Heart 19"/>
          <p:cNvSpPr/>
          <p:nvPr/>
        </p:nvSpPr>
        <p:spPr bwMode="auto">
          <a:xfrm>
            <a:off x="994868" y="252902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Arial" charset="0"/>
            </a:endParaRPr>
          </a:p>
        </p:txBody>
      </p:sp>
      <p:sp>
        <p:nvSpPr>
          <p:cNvPr id="19" name="Rectangle 2" hidden="1"/>
          <p:cNvSpPr txBox="1">
            <a:spLocks noChangeArrowheads="1"/>
          </p:cNvSpPr>
          <p:nvPr/>
        </p:nvSpPr>
        <p:spPr bwMode="auto">
          <a:xfrm>
            <a:off x="330987" y="2336350"/>
            <a:ext cx="1905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Father</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5654840" y="19868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C -0.00034 0.00741 -0.00069 0.01482 -0.01111 0.04005 C -0.02135 0.06528 -0.04149 0.12223 -0.0618 0.15162 C -0.08211 0.18079 -0.10121 0.19699 -0.13298 0.21551 C -0.16475 0.23403 -0.2118 0.25695 -0.25208 0.26297 C -0.29253 0.26922 -0.33889 0.26111 -0.37552 0.25209 C -0.41198 0.24283 -0.44027 0.22639 -0.47135 0.20811 C -0.50243 0.18982 -0.5375 0.16991 -0.56163 0.14236 C -0.58576 0.11505 -0.60104 0.0794 -0.61649 0.04375 " pathEditMode="relative" ptsTypes="AAAAAAA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stCondLst>
                                            <p:cond delay="0"/>
                                          </p:stCondLst>
                                        </p:cTn>
                                        <p:tgtEl>
                                          <p:spTgt spid="10"/>
                                        </p:tgtEl>
                                      </p:cBhvr>
                                    </p:animEffect>
                                    <p:anim to="" calcmode="lin" valueType="num">
                                      <p:cBhvr>
                                        <p:cTn id="2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18" presetClass="emph" presetSubtype="0" fill="hold" grpId="1" nodeType="withEffect">
                                  <p:stCondLst>
                                    <p:cond delay="0"/>
                                  </p:stCondLst>
                                  <p:childTnLst>
                                    <p:set>
                                      <p:cBhvr override="childStyle">
                                        <p:cTn id="42" dur="500" fill="hold"/>
                                        <p:tgtEl>
                                          <p:spTgt spid="7"/>
                                        </p:tgtEl>
                                        <p:attrNameLst>
                                          <p:attrName>style.textDecorationUnderline</p:attrName>
                                        </p:attrNameLst>
                                      </p:cBhvr>
                                      <p:to>
                                        <p:strVal val="true"/>
                                      </p:to>
                                    </p:se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8" presetClass="emph" presetSubtype="0" fill="hold" grpId="1" nodeType="withEffect">
                                  <p:stCondLst>
                                    <p:cond delay="0"/>
                                  </p:stCondLst>
                                  <p:childTnLst>
                                    <p:set>
                                      <p:cBhvr override="childStyle">
                                        <p:cTn id="48" dur="500" fill="hold"/>
                                        <p:tgtEl>
                                          <p:spTgt spid="8"/>
                                        </p:tgtEl>
                                        <p:attrNameLst>
                                          <p:attrName>style.textDecorationUnderline</p:attrName>
                                        </p:attrNameLst>
                                      </p:cBhvr>
                                      <p:to>
                                        <p:strVal val="true"/>
                                      </p:to>
                                    </p:se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par>
                                <p:cTn id="53" presetID="18" presetClass="emph" presetSubtype="0" fill="hold" grpId="1" nodeType="withEffect">
                                  <p:stCondLst>
                                    <p:cond delay="0"/>
                                  </p:stCondLst>
                                  <p:childTnLst>
                                    <p:set>
                                      <p:cBhvr override="childStyle">
                                        <p:cTn id="54" dur="500" fill="hold"/>
                                        <p:tgtEl>
                                          <p:spTgt spid="9"/>
                                        </p:tgtEl>
                                        <p:attrNameLst>
                                          <p:attrName>style.textDecorationUnderline</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
                                        <p:tgtEl>
                                          <p:spTgt spid="1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
                                        <p:tgtEl>
                                          <p:spTgt spid="4"/>
                                        </p:tgtEl>
                                      </p:cBhvr>
                                    </p:animEffect>
                                  </p:childTnLst>
                                </p:cTn>
                              </p:par>
                              <p:par>
                                <p:cTn id="75" presetID="6" presetClass="emph" presetSubtype="0" fill="hold" grpId="3" nodeType="withEffect">
                                  <p:stCondLst>
                                    <p:cond delay="0"/>
                                  </p:stCondLst>
                                  <p:childTnLst>
                                    <p:animScale>
                                      <p:cBhvr>
                                        <p:cTn id="76" dur="2000" fill="hold"/>
                                        <p:tgtEl>
                                          <p:spTgt spid="4"/>
                                        </p:tgtEl>
                                      </p:cBhvr>
                                      <p:by x="90000" y="90000"/>
                                    </p:animScale>
                                  </p:childTnLst>
                                </p:cTn>
                              </p:par>
                              <p:par>
                                <p:cTn id="77" presetID="0" presetClass="path" presetSubtype="0" accel="50000" decel="50000" fill="hold" grpId="2" nodeType="withEffect">
                                  <p:stCondLst>
                                    <p:cond delay="0"/>
                                  </p:stCondLst>
                                  <p:childTnLst>
                                    <p:animMotion origin="layout" path="M 1.94444E-6 1.38778E-17 L -0.09063 0.25718 " pathEditMode="relative" rAng="0" ptsTypes="AA">
                                      <p:cBhvr>
                                        <p:cTn id="78" dur="2000" fill="hold"/>
                                        <p:tgtEl>
                                          <p:spTgt spid="4"/>
                                        </p:tgtEl>
                                        <p:attrNameLst>
                                          <p:attrName>ppt_x</p:attrName>
                                          <p:attrName>ppt_y</p:attrName>
                                        </p:attrNameLst>
                                      </p:cBhvr>
                                      <p:rCtr x="-4531" y="12847"/>
                                    </p:animMotion>
                                  </p:childTnLst>
                                </p:cTn>
                              </p:par>
                              <p:par>
                                <p:cTn id="79" presetID="10" presetClass="exit" presetSubtype="0" fill="hold" grpId="2"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50"/>
                                        <p:tgtEl>
                                          <p:spTgt spid="10"/>
                                        </p:tgtEl>
                                      </p:cBhvr>
                                    </p:animEffect>
                                    <p:set>
                                      <p:cBhvr>
                                        <p:cTn id="93" dur="1" fill="hold">
                                          <p:stCondLst>
                                            <p:cond delay="24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0" presetClass="path" presetSubtype="0" accel="50000" decel="50000" fill="hold" grpId="1" nodeType="withEffect">
                                  <p:stCondLst>
                                    <p:cond delay="0"/>
                                  </p:stCondLst>
                                  <p:childTnLst>
                                    <p:animMotion origin="layout" path="M -3.05556E-6 1.85185E-6 L -0.11354 0.21065 " pathEditMode="relative" rAng="0" ptsTypes="AA">
                                      <p:cBhvr>
                                        <p:cTn id="104" dur="2500" fill="hold"/>
                                        <p:tgtEl>
                                          <p:spTgt spid="14"/>
                                        </p:tgtEl>
                                        <p:attrNameLst>
                                          <p:attrName>ppt_x</p:attrName>
                                          <p:attrName>ppt_y</p:attrName>
                                        </p:attrNameLst>
                                      </p:cBhvr>
                                      <p:rCtr x="-5677" y="10532"/>
                                    </p:animMotion>
                                  </p:childTnLst>
                                </p:cTn>
                              </p:par>
                              <p:par>
                                <p:cTn id="105" presetID="0" presetClass="path" presetSubtype="0" accel="50000" decel="50000" fill="hold" grpId="1" nodeType="withEffect">
                                  <p:stCondLst>
                                    <p:cond delay="0"/>
                                  </p:stCondLst>
                                  <p:childTnLst>
                                    <p:animMotion origin="layout" path="M -8.33333E-7 1.85185E-6 L -0.51614 0.21088 " pathEditMode="relative" rAng="0" ptsTypes="AA">
                                      <p:cBhvr>
                                        <p:cTn id="106" dur="2500" fill="hold"/>
                                        <p:tgtEl>
                                          <p:spTgt spid="15"/>
                                        </p:tgtEl>
                                        <p:attrNameLst>
                                          <p:attrName>ppt_x</p:attrName>
                                          <p:attrName>ppt_y</p:attrName>
                                        </p:attrNameLst>
                                      </p:cBhvr>
                                      <p:rCtr x="-25816" y="10532"/>
                                    </p:animMotion>
                                  </p:childTnLst>
                                </p:cTn>
                              </p:par>
                              <p:par>
                                <p:cTn id="107" presetID="0" presetClass="path" presetSubtype="0" accel="50000" decel="50000" fill="hold" grpId="1" nodeType="withEffect">
                                  <p:stCondLst>
                                    <p:cond delay="0"/>
                                  </p:stCondLst>
                                  <p:childTnLst>
                                    <p:animMotion origin="layout" path="M -1.66667E-6 4.81481E-6 L -0.11041 -0.08264 " pathEditMode="relative" rAng="0" ptsTypes="AA">
                                      <p:cBhvr>
                                        <p:cTn id="108" dur="2500" fill="hold"/>
                                        <p:tgtEl>
                                          <p:spTgt spid="16"/>
                                        </p:tgtEl>
                                        <p:attrNameLst>
                                          <p:attrName>ppt_x</p:attrName>
                                          <p:attrName>ppt_y</p:attrName>
                                        </p:attrNameLst>
                                      </p:cBhvr>
                                      <p:rCtr x="-5521" y="-4144"/>
                                    </p:animMotion>
                                  </p:childTnLst>
                                </p:cTn>
                              </p:par>
                              <p:par>
                                <p:cTn id="109" presetID="0" presetClass="path" presetSubtype="0" accel="50000" decel="50000" fill="hold" grpId="1" nodeType="withEffect">
                                  <p:stCondLst>
                                    <p:cond delay="0"/>
                                  </p:stCondLst>
                                  <p:childTnLst>
                                    <p:animMotion origin="layout" path="M 2.22222E-6 1.48148E-6 L -0.09358 -0.27824 " pathEditMode="relative" rAng="0" ptsTypes="AA">
                                      <p:cBhvr>
                                        <p:cTn id="110" dur="2500" fill="hold"/>
                                        <p:tgtEl>
                                          <p:spTgt spid="17"/>
                                        </p:tgtEl>
                                        <p:attrNameLst>
                                          <p:attrName>ppt_x</p:attrName>
                                          <p:attrName>ppt_y</p:attrName>
                                        </p:attrNameLst>
                                      </p:cBhvr>
                                      <p:rCtr x="-4688" y="-13912"/>
                                    </p:animMotion>
                                  </p:childTnLst>
                                </p:cTn>
                              </p:par>
                              <p:par>
                                <p:cTn id="111" presetID="0" presetClass="path" presetSubtype="0" accel="50000" decel="50000" fill="hold" grpId="1" nodeType="withEffect">
                                  <p:stCondLst>
                                    <p:cond delay="0"/>
                                  </p:stCondLst>
                                  <p:childTnLst>
                                    <p:animMotion origin="layout" path="M -5.55556E-7 2.96296E-6 L -0.48073 -0.27824 " pathEditMode="relative" rAng="0" ptsTypes="AA">
                                      <p:cBhvr>
                                        <p:cTn id="112" dur="2500" fill="hold"/>
                                        <p:tgtEl>
                                          <p:spTgt spid="18"/>
                                        </p:tgtEl>
                                        <p:attrNameLst>
                                          <p:attrName>ppt_x</p:attrName>
                                          <p:attrName>ppt_y</p:attrName>
                                        </p:attrNameLst>
                                      </p:cBhvr>
                                      <p:rCtr x="-24045" y="-13912"/>
                                    </p:animMotion>
                                  </p:childTnLst>
                                </p:cTn>
                              </p:par>
                              <p:par>
                                <p:cTn id="113" presetID="23" presetClass="exit" presetSubtype="32" fill="hold" grpId="2" nodeType="withEffect">
                                  <p:stCondLst>
                                    <p:cond delay="0"/>
                                  </p:stCondLst>
                                  <p:childTnLst>
                                    <p:anim calcmode="lin" valueType="num">
                                      <p:cBhvr>
                                        <p:cTn id="114" dur="2500"/>
                                        <p:tgtEl>
                                          <p:spTgt spid="14"/>
                                        </p:tgtEl>
                                        <p:attrNameLst>
                                          <p:attrName>ppt_w</p:attrName>
                                        </p:attrNameLst>
                                      </p:cBhvr>
                                      <p:tavLst>
                                        <p:tav tm="0">
                                          <p:val>
                                            <p:strVal val="ppt_w"/>
                                          </p:val>
                                        </p:tav>
                                        <p:tav tm="100000">
                                          <p:val>
                                            <p:fltVal val="0"/>
                                          </p:val>
                                        </p:tav>
                                      </p:tavLst>
                                    </p:anim>
                                    <p:anim calcmode="lin" valueType="num">
                                      <p:cBhvr>
                                        <p:cTn id="115" dur="2500"/>
                                        <p:tgtEl>
                                          <p:spTgt spid="14"/>
                                        </p:tgtEl>
                                        <p:attrNameLst>
                                          <p:attrName>ppt_h</p:attrName>
                                        </p:attrNameLst>
                                      </p:cBhvr>
                                      <p:tavLst>
                                        <p:tav tm="0">
                                          <p:val>
                                            <p:strVal val="ppt_h"/>
                                          </p:val>
                                        </p:tav>
                                        <p:tav tm="100000">
                                          <p:val>
                                            <p:fltVal val="0"/>
                                          </p:val>
                                        </p:tav>
                                      </p:tavLst>
                                    </p:anim>
                                    <p:set>
                                      <p:cBhvr>
                                        <p:cTn id="116" dur="1" fill="hold">
                                          <p:stCondLst>
                                            <p:cond delay="2499"/>
                                          </p:stCondLst>
                                        </p:cTn>
                                        <p:tgtEl>
                                          <p:spTgt spid="14"/>
                                        </p:tgtEl>
                                        <p:attrNameLst>
                                          <p:attrName>style.visibility</p:attrName>
                                        </p:attrNameLst>
                                      </p:cBhvr>
                                      <p:to>
                                        <p:strVal val="hidden"/>
                                      </p:to>
                                    </p:set>
                                  </p:childTnLst>
                                </p:cTn>
                              </p:par>
                              <p:par>
                                <p:cTn id="117" presetID="23" presetClass="exit" presetSubtype="32" fill="hold" grpId="2" nodeType="withEffect">
                                  <p:stCondLst>
                                    <p:cond delay="0"/>
                                  </p:stCondLst>
                                  <p:childTnLst>
                                    <p:anim calcmode="lin" valueType="num">
                                      <p:cBhvr>
                                        <p:cTn id="118" dur="2500"/>
                                        <p:tgtEl>
                                          <p:spTgt spid="15"/>
                                        </p:tgtEl>
                                        <p:attrNameLst>
                                          <p:attrName>ppt_w</p:attrName>
                                        </p:attrNameLst>
                                      </p:cBhvr>
                                      <p:tavLst>
                                        <p:tav tm="0">
                                          <p:val>
                                            <p:strVal val="ppt_w"/>
                                          </p:val>
                                        </p:tav>
                                        <p:tav tm="100000">
                                          <p:val>
                                            <p:fltVal val="0"/>
                                          </p:val>
                                        </p:tav>
                                      </p:tavLst>
                                    </p:anim>
                                    <p:anim calcmode="lin" valueType="num">
                                      <p:cBhvr>
                                        <p:cTn id="119" dur="2500"/>
                                        <p:tgtEl>
                                          <p:spTgt spid="15"/>
                                        </p:tgtEl>
                                        <p:attrNameLst>
                                          <p:attrName>ppt_h</p:attrName>
                                        </p:attrNameLst>
                                      </p:cBhvr>
                                      <p:tavLst>
                                        <p:tav tm="0">
                                          <p:val>
                                            <p:strVal val="ppt_h"/>
                                          </p:val>
                                        </p:tav>
                                        <p:tav tm="100000">
                                          <p:val>
                                            <p:fltVal val="0"/>
                                          </p:val>
                                        </p:tav>
                                      </p:tavLst>
                                    </p:anim>
                                    <p:set>
                                      <p:cBhvr>
                                        <p:cTn id="120" dur="1" fill="hold">
                                          <p:stCondLst>
                                            <p:cond delay="2499"/>
                                          </p:stCondLst>
                                        </p:cTn>
                                        <p:tgtEl>
                                          <p:spTgt spid="15"/>
                                        </p:tgtEl>
                                        <p:attrNameLst>
                                          <p:attrName>style.visibility</p:attrName>
                                        </p:attrNameLst>
                                      </p:cBhvr>
                                      <p:to>
                                        <p:strVal val="hidden"/>
                                      </p:to>
                                    </p:set>
                                  </p:childTnLst>
                                </p:cTn>
                              </p:par>
                              <p:par>
                                <p:cTn id="121" presetID="23" presetClass="exit" presetSubtype="32" fill="hold" grpId="2" nodeType="withEffect">
                                  <p:stCondLst>
                                    <p:cond delay="0"/>
                                  </p:stCondLst>
                                  <p:childTnLst>
                                    <p:anim calcmode="lin" valueType="num">
                                      <p:cBhvr>
                                        <p:cTn id="122" dur="2500"/>
                                        <p:tgtEl>
                                          <p:spTgt spid="16"/>
                                        </p:tgtEl>
                                        <p:attrNameLst>
                                          <p:attrName>ppt_w</p:attrName>
                                        </p:attrNameLst>
                                      </p:cBhvr>
                                      <p:tavLst>
                                        <p:tav tm="0">
                                          <p:val>
                                            <p:strVal val="ppt_w"/>
                                          </p:val>
                                        </p:tav>
                                        <p:tav tm="100000">
                                          <p:val>
                                            <p:fltVal val="0"/>
                                          </p:val>
                                        </p:tav>
                                      </p:tavLst>
                                    </p:anim>
                                    <p:anim calcmode="lin" valueType="num">
                                      <p:cBhvr>
                                        <p:cTn id="123" dur="2500"/>
                                        <p:tgtEl>
                                          <p:spTgt spid="16"/>
                                        </p:tgtEl>
                                        <p:attrNameLst>
                                          <p:attrName>ppt_h</p:attrName>
                                        </p:attrNameLst>
                                      </p:cBhvr>
                                      <p:tavLst>
                                        <p:tav tm="0">
                                          <p:val>
                                            <p:strVal val="ppt_h"/>
                                          </p:val>
                                        </p:tav>
                                        <p:tav tm="100000">
                                          <p:val>
                                            <p:fltVal val="0"/>
                                          </p:val>
                                        </p:tav>
                                      </p:tavLst>
                                    </p:anim>
                                    <p:set>
                                      <p:cBhvr>
                                        <p:cTn id="124" dur="1" fill="hold">
                                          <p:stCondLst>
                                            <p:cond delay="2499"/>
                                          </p:stCondLst>
                                        </p:cTn>
                                        <p:tgtEl>
                                          <p:spTgt spid="16"/>
                                        </p:tgtEl>
                                        <p:attrNameLst>
                                          <p:attrName>style.visibility</p:attrName>
                                        </p:attrNameLst>
                                      </p:cBhvr>
                                      <p:to>
                                        <p:strVal val="hidden"/>
                                      </p:to>
                                    </p:set>
                                  </p:childTnLst>
                                </p:cTn>
                              </p:par>
                              <p:par>
                                <p:cTn id="125" presetID="23" presetClass="exit" presetSubtype="32" fill="hold" grpId="2" nodeType="withEffect">
                                  <p:stCondLst>
                                    <p:cond delay="0"/>
                                  </p:stCondLst>
                                  <p:childTnLst>
                                    <p:anim calcmode="lin" valueType="num">
                                      <p:cBhvr>
                                        <p:cTn id="126" dur="2500"/>
                                        <p:tgtEl>
                                          <p:spTgt spid="17"/>
                                        </p:tgtEl>
                                        <p:attrNameLst>
                                          <p:attrName>ppt_w</p:attrName>
                                        </p:attrNameLst>
                                      </p:cBhvr>
                                      <p:tavLst>
                                        <p:tav tm="0">
                                          <p:val>
                                            <p:strVal val="ppt_w"/>
                                          </p:val>
                                        </p:tav>
                                        <p:tav tm="100000">
                                          <p:val>
                                            <p:fltVal val="0"/>
                                          </p:val>
                                        </p:tav>
                                      </p:tavLst>
                                    </p:anim>
                                    <p:anim calcmode="lin" valueType="num">
                                      <p:cBhvr>
                                        <p:cTn id="127" dur="2500"/>
                                        <p:tgtEl>
                                          <p:spTgt spid="17"/>
                                        </p:tgtEl>
                                        <p:attrNameLst>
                                          <p:attrName>ppt_h</p:attrName>
                                        </p:attrNameLst>
                                      </p:cBhvr>
                                      <p:tavLst>
                                        <p:tav tm="0">
                                          <p:val>
                                            <p:strVal val="ppt_h"/>
                                          </p:val>
                                        </p:tav>
                                        <p:tav tm="100000">
                                          <p:val>
                                            <p:fltVal val="0"/>
                                          </p:val>
                                        </p:tav>
                                      </p:tavLst>
                                    </p:anim>
                                    <p:set>
                                      <p:cBhvr>
                                        <p:cTn id="128" dur="1" fill="hold">
                                          <p:stCondLst>
                                            <p:cond delay="2499"/>
                                          </p:stCondLst>
                                        </p:cTn>
                                        <p:tgtEl>
                                          <p:spTgt spid="17"/>
                                        </p:tgtEl>
                                        <p:attrNameLst>
                                          <p:attrName>style.visibility</p:attrName>
                                        </p:attrNameLst>
                                      </p:cBhvr>
                                      <p:to>
                                        <p:strVal val="hidden"/>
                                      </p:to>
                                    </p:set>
                                  </p:childTnLst>
                                </p:cTn>
                              </p:par>
                              <p:par>
                                <p:cTn id="129" presetID="23" presetClass="exit" presetSubtype="32" fill="hold" grpId="2" nodeType="withEffect">
                                  <p:stCondLst>
                                    <p:cond delay="0"/>
                                  </p:stCondLst>
                                  <p:childTnLst>
                                    <p:anim calcmode="lin" valueType="num">
                                      <p:cBhvr>
                                        <p:cTn id="130" dur="2500"/>
                                        <p:tgtEl>
                                          <p:spTgt spid="18"/>
                                        </p:tgtEl>
                                        <p:attrNameLst>
                                          <p:attrName>ppt_w</p:attrName>
                                        </p:attrNameLst>
                                      </p:cBhvr>
                                      <p:tavLst>
                                        <p:tav tm="0">
                                          <p:val>
                                            <p:strVal val="ppt_w"/>
                                          </p:val>
                                        </p:tav>
                                        <p:tav tm="100000">
                                          <p:val>
                                            <p:fltVal val="0"/>
                                          </p:val>
                                        </p:tav>
                                      </p:tavLst>
                                    </p:anim>
                                    <p:anim calcmode="lin" valueType="num">
                                      <p:cBhvr>
                                        <p:cTn id="131" dur="2500"/>
                                        <p:tgtEl>
                                          <p:spTgt spid="18"/>
                                        </p:tgtEl>
                                        <p:attrNameLst>
                                          <p:attrName>ppt_h</p:attrName>
                                        </p:attrNameLst>
                                      </p:cBhvr>
                                      <p:tavLst>
                                        <p:tav tm="0">
                                          <p:val>
                                            <p:strVal val="ppt_h"/>
                                          </p:val>
                                        </p:tav>
                                        <p:tav tm="100000">
                                          <p:val>
                                            <p:fltVal val="0"/>
                                          </p:val>
                                        </p:tav>
                                      </p:tavLst>
                                    </p:anim>
                                    <p:set>
                                      <p:cBhvr>
                                        <p:cTn id="132" dur="1" fill="hold">
                                          <p:stCondLst>
                                            <p:cond delay="2499"/>
                                          </p:stCondLst>
                                        </p:cTn>
                                        <p:tgtEl>
                                          <p:spTgt spid="18"/>
                                        </p:tgtEl>
                                        <p:attrNameLst>
                                          <p:attrName>style.visibility</p:attrName>
                                        </p:attrNameLst>
                                      </p:cBhvr>
                                      <p:to>
                                        <p:strVal val="hidden"/>
                                      </p:to>
                                    </p:set>
                                  </p:childTnLst>
                                </p:cTn>
                              </p:par>
                              <p:par>
                                <p:cTn id="133" presetID="23" presetClass="entr" presetSubtype="16" fill="hold" grpId="0" nodeType="withEffect">
                                  <p:stCondLst>
                                    <p:cond delay="2000"/>
                                  </p:stCondLst>
                                  <p:childTnLst>
                                    <p:set>
                                      <p:cBhvr>
                                        <p:cTn id="134" dur="1" fill="hold">
                                          <p:stCondLst>
                                            <p:cond delay="0"/>
                                          </p:stCondLst>
                                        </p:cTn>
                                        <p:tgtEl>
                                          <p:spTgt spid="20"/>
                                        </p:tgtEl>
                                        <p:attrNameLst>
                                          <p:attrName>style.visibility</p:attrName>
                                        </p:attrNameLst>
                                      </p:cBhvr>
                                      <p:to>
                                        <p:strVal val="visible"/>
                                      </p:to>
                                    </p:set>
                                    <p:anim calcmode="lin" valueType="num">
                                      <p:cBhvr>
                                        <p:cTn id="135" dur="500" fill="hold"/>
                                        <p:tgtEl>
                                          <p:spTgt spid="20"/>
                                        </p:tgtEl>
                                        <p:attrNameLst>
                                          <p:attrName>ppt_w</p:attrName>
                                        </p:attrNameLst>
                                      </p:cBhvr>
                                      <p:tavLst>
                                        <p:tav tm="0">
                                          <p:val>
                                            <p:fltVal val="0"/>
                                          </p:val>
                                        </p:tav>
                                        <p:tav tm="100000">
                                          <p:val>
                                            <p:strVal val="#ppt_w"/>
                                          </p:val>
                                        </p:tav>
                                      </p:tavLst>
                                    </p:anim>
                                    <p:anim calcmode="lin" valueType="num">
                                      <p:cBhvr>
                                        <p:cTn id="136" dur="500" fill="hold"/>
                                        <p:tgtEl>
                                          <p:spTgt spid="20"/>
                                        </p:tgtEl>
                                        <p:attrNameLst>
                                          <p:attrName>ppt_h</p:attrName>
                                        </p:attrNameLst>
                                      </p:cBhvr>
                                      <p:tavLst>
                                        <p:tav tm="0">
                                          <p:val>
                                            <p:fltVal val="0"/>
                                          </p:val>
                                        </p:tav>
                                        <p:tav tm="100000">
                                          <p:val>
                                            <p:strVal val="#ppt_h"/>
                                          </p:val>
                                        </p:tav>
                                      </p:tavLst>
                                    </p:anim>
                                  </p:childTnLst>
                                </p:cTn>
                              </p:par>
                              <p:par>
                                <p:cTn id="137" presetID="23" presetClass="exit" presetSubtype="16" fill="hold" grpId="1" nodeType="withEffect">
                                  <p:stCondLst>
                                    <p:cond delay="2000"/>
                                  </p:stCondLst>
                                  <p:childTnLst>
                                    <p:anim calcmode="lin" valueType="num">
                                      <p:cBhvr>
                                        <p:cTn id="138" dur="500"/>
                                        <p:tgtEl>
                                          <p:spTgt spid="20"/>
                                        </p:tgtEl>
                                        <p:attrNameLst>
                                          <p:attrName>ppt_w</p:attrName>
                                        </p:attrNameLst>
                                      </p:cBhvr>
                                      <p:tavLst>
                                        <p:tav tm="0">
                                          <p:val>
                                            <p:strVal val="ppt_w"/>
                                          </p:val>
                                        </p:tav>
                                        <p:tav tm="100000">
                                          <p:val>
                                            <p:strVal val="4*ppt_w"/>
                                          </p:val>
                                        </p:tav>
                                      </p:tavLst>
                                    </p:anim>
                                    <p:anim calcmode="lin" valueType="num">
                                      <p:cBhvr>
                                        <p:cTn id="139" dur="500"/>
                                        <p:tgtEl>
                                          <p:spTgt spid="20"/>
                                        </p:tgtEl>
                                        <p:attrNameLst>
                                          <p:attrName>ppt_h</p:attrName>
                                        </p:attrNameLst>
                                      </p:cBhvr>
                                      <p:tavLst>
                                        <p:tav tm="0">
                                          <p:val>
                                            <p:strVal val="ppt_h"/>
                                          </p:val>
                                        </p:tav>
                                        <p:tav tm="100000">
                                          <p:val>
                                            <p:strVal val="4*ppt_h"/>
                                          </p:val>
                                        </p:tav>
                                      </p:tavLst>
                                    </p:anim>
                                    <p:set>
                                      <p:cBhvr>
                                        <p:cTn id="140" dur="1" fill="hold">
                                          <p:stCondLst>
                                            <p:cond delay="499"/>
                                          </p:stCondLst>
                                        </p:cTn>
                                        <p:tgtEl>
                                          <p:spTgt spid="20"/>
                                        </p:tgtEl>
                                        <p:attrNameLst>
                                          <p:attrName>style.visibility</p:attrName>
                                        </p:attrNameLst>
                                      </p:cBhvr>
                                      <p:to>
                                        <p:strVal val="hidden"/>
                                      </p:to>
                                    </p:set>
                                  </p:childTnLst>
                                </p:cTn>
                              </p:par>
                              <p:par>
                                <p:cTn id="141" presetID="10" presetClass="exit" presetSubtype="0" fill="hold" grpId="2" nodeType="withEffect">
                                  <p:stCondLst>
                                    <p:cond delay="200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3074" grpId="2"/>
      <p:bldP spid="4" grpId="0"/>
      <p:bldP spid="4" grpId="2"/>
      <p:bldP spid="4" grpId="3"/>
      <p:bldP spid="5" grpId="1"/>
      <p:bldP spid="10" grpId="0"/>
      <p:bldP spid="10" grpId="1"/>
      <p:bldP spid="11" grpId="0"/>
      <p:bldP spid="11" grpId="1"/>
      <p:bldP spid="12" grpId="0"/>
      <p:bldP spid="12" grpId="1"/>
      <p:bldP spid="13" grpId="0"/>
      <p:bldP spid="13" grpId="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animBg="1"/>
      <p:bldP spid="20" grpId="1" animBg="1"/>
      <p:bldP spid="20"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p:cNvSpPr txBox="1">
            <a:spLocks/>
          </p:cNvSpPr>
          <p:nvPr/>
        </p:nvSpPr>
        <p:spPr>
          <a:xfrm>
            <a:off x="2716192" y="2639027"/>
            <a:ext cx="5420810" cy="957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in Me, and I in you</a:t>
            </a:r>
            <a:endPar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0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little while longer and the world will see Me no more, but you will see Me. Because I live, you will live also. </a:t>
            </a:r>
            <a:r>
              <a:rPr lang="en-US" altLang="en-US" sz="40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day you will know that I am in My Father, and you in Me, and I in you. </a:t>
            </a:r>
            <a:r>
              <a:rPr lang="en-US" altLang="en-US" sz="40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 has My commandments and keeps them, it is he who loves Me. And he who loves Me will be loved by My Father, and I will love him and manifest Myself to him</a:t>
            </a:r>
            <a:r>
              <a:rPr lang="en-US" altLang="en-US" sz="4000"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14:19-21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654840" y="19868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8" name="Content Placeholder 7" descr="PowerPoint Slide Show - [SermonLayoutWork]"/>
          <p:cNvPicPr>
            <a:picLocks noGrp="1" noChangeAspect="1"/>
          </p:cNvPicPr>
          <p:nvPr>
            <p:ph idx="1"/>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49116" t="4388" r="19081" b="20675"/>
          <a:stretch/>
        </p:blipFill>
        <p:spPr>
          <a:xfrm>
            <a:off x="4467825" y="299037"/>
            <a:ext cx="3877519" cy="5139159"/>
          </a:xfrm>
        </p:spPr>
      </p:pic>
      <p:sp>
        <p:nvSpPr>
          <p:cNvPr id="8" name="Rectangle 2"/>
          <p:cNvSpPr txBox="1">
            <a:spLocks noChangeArrowheads="1"/>
          </p:cNvSpPr>
          <p:nvPr/>
        </p:nvSpPr>
        <p:spPr bwMode="auto">
          <a:xfrm>
            <a:off x="-15240" y="2596417"/>
            <a:ext cx="2362557"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p>
        </p:txBody>
      </p:sp>
      <p:sp>
        <p:nvSpPr>
          <p:cNvPr id="7" name="Rectangle 2"/>
          <p:cNvSpPr txBox="1">
            <a:spLocks noChangeArrowheads="1"/>
          </p:cNvSpPr>
          <p:nvPr/>
        </p:nvSpPr>
        <p:spPr bwMode="auto">
          <a:xfrm>
            <a:off x="5558457" y="1988794"/>
            <a:ext cx="2954795"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in My </a:t>
            </a:r>
          </a:p>
        </p:txBody>
      </p:sp>
      <p:sp>
        <p:nvSpPr>
          <p:cNvPr id="9" name="Rectangle 2"/>
          <p:cNvSpPr txBox="1">
            <a:spLocks noChangeArrowheads="1"/>
          </p:cNvSpPr>
          <p:nvPr/>
        </p:nvSpPr>
        <p:spPr bwMode="auto">
          <a:xfrm>
            <a:off x="2742024" y="2598466"/>
            <a:ext cx="53604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in Me, and I in you</a:t>
            </a:r>
          </a:p>
        </p:txBody>
      </p:sp>
      <p:sp>
        <p:nvSpPr>
          <p:cNvPr id="10" name="Rectangle 2" hidden="1"/>
          <p:cNvSpPr txBox="1">
            <a:spLocks noChangeArrowheads="1"/>
          </p:cNvSpPr>
          <p:nvPr/>
        </p:nvSpPr>
        <p:spPr bwMode="auto">
          <a:xfrm rot="16200000">
            <a:off x="3692933" y="2258869"/>
            <a:ext cx="53604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 in Me, and I in you</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p:cNvSpPr txBox="1">
            <a:spLocks noChangeArrowheads="1"/>
          </p:cNvSpPr>
          <p:nvPr/>
        </p:nvSpPr>
        <p:spPr bwMode="auto">
          <a:xfrm>
            <a:off x="4305785" y="1820961"/>
            <a:ext cx="4193894"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 in My Father</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19306 -0.15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
                                        <p:tgtEl>
                                          <p:spTgt spid="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
                                        <p:tgtEl>
                                          <p:spTgt spid="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
                                        <p:tgtEl>
                                          <p:spTgt spid="9"/>
                                        </p:tgtEl>
                                      </p:cBhvr>
                                    </p:animEffect>
                                  </p:childTnLst>
                                </p:cTn>
                              </p:par>
                              <p:par>
                                <p:cTn id="33" presetID="8" presetClass="emph" presetSubtype="0" accel="37000" fill="hold" grpId="2" nodeType="withEffect">
                                  <p:stCondLst>
                                    <p:cond delay="0"/>
                                  </p:stCondLst>
                                  <p:childTnLst>
                                    <p:animRot by="-5400000">
                                      <p:cBhvr>
                                        <p:cTn id="34" dur="1750" fill="hold"/>
                                        <p:tgtEl>
                                          <p:spTgt spid="9"/>
                                        </p:tgtEl>
                                        <p:attrNameLst>
                                          <p:attrName>r</p:attrName>
                                        </p:attrNameLst>
                                      </p:cBhvr>
                                    </p:animRot>
                                  </p:childTnLst>
                                </p:cTn>
                              </p:par>
                              <p:par>
                                <p:cTn id="35" presetID="0" presetClass="path" presetSubtype="0" accel="50000" decel="50000" fill="hold" grpId="2" nodeType="withEffect">
                                  <p:stCondLst>
                                    <p:cond delay="0"/>
                                  </p:stCondLst>
                                  <p:childTnLst>
                                    <p:animMotion origin="layout" path="M -5.55556E-7 7.40741E-7 L 0.7007 -0.11273 " pathEditMode="relative" rAng="0" ptsTypes="AA">
                                      <p:cBhvr>
                                        <p:cTn id="36" dur="2000" fill="hold"/>
                                        <p:tgtEl>
                                          <p:spTgt spid="8"/>
                                        </p:tgtEl>
                                        <p:attrNameLst>
                                          <p:attrName>ppt_x</p:attrName>
                                          <p:attrName>ppt_y</p:attrName>
                                        </p:attrNameLst>
                                      </p:cBhvr>
                                      <p:rCtr x="35035" y="-5648"/>
                                    </p:animMotion>
                                  </p:childTnLst>
                                </p:cTn>
                              </p:par>
                              <p:par>
                                <p:cTn id="37" presetID="0" presetClass="path" presetSubtype="0" accel="50000" decel="50000" fill="hold" grpId="2" nodeType="withEffect">
                                  <p:stCondLst>
                                    <p:cond delay="0"/>
                                  </p:stCondLst>
                                  <p:childTnLst>
                                    <p:animMotion origin="layout" path="M 0.00018 -1.85185E-6 L -0.15052 -0.02407 " pathEditMode="relative" rAng="0" ptsTypes="AA">
                                      <p:cBhvr>
                                        <p:cTn id="38" dur="2000" fill="hold"/>
                                        <p:tgtEl>
                                          <p:spTgt spid="7"/>
                                        </p:tgtEl>
                                        <p:attrNameLst>
                                          <p:attrName>ppt_x</p:attrName>
                                          <p:attrName>ppt_y</p:attrName>
                                        </p:attrNameLst>
                                      </p:cBhvr>
                                      <p:rCtr x="-7535" y="-1204"/>
                                    </p:animMotion>
                                  </p:childTnLst>
                                </p:cTn>
                              </p:par>
                              <p:par>
                                <p:cTn id="39" presetID="0" presetClass="path" presetSubtype="0" accel="50000" decel="50000" fill="hold" grpId="3" nodeType="withEffect">
                                  <p:stCondLst>
                                    <p:cond delay="0"/>
                                  </p:stCondLst>
                                  <p:childTnLst>
                                    <p:animMotion origin="layout" path="M -1.94444E-6 -7.40741E-7 L 0.104 -0.04907 " pathEditMode="relative" rAng="0" ptsTypes="AA">
                                      <p:cBhvr>
                                        <p:cTn id="40" dur="2000" fill="hold"/>
                                        <p:tgtEl>
                                          <p:spTgt spid="9"/>
                                        </p:tgtEl>
                                        <p:attrNameLst>
                                          <p:attrName>ppt_x</p:attrName>
                                          <p:attrName>ppt_y</p:attrName>
                                        </p:attrNameLst>
                                      </p:cBhvr>
                                      <p:rCtr x="5191" y="-2454"/>
                                    </p:animMotion>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1500"/>
                                        <p:tgtEl>
                                          <p:spTgt spid="3074"/>
                                        </p:tgtEl>
                                      </p:cBhvr>
                                    </p:animEffect>
                                    <p:set>
                                      <p:cBhvr>
                                        <p:cTn id="46" dur="1" fill="hold">
                                          <p:stCondLst>
                                            <p:cond delay="1499"/>
                                          </p:stCondLst>
                                        </p:cTn>
                                        <p:tgtEl>
                                          <p:spTgt spid="3074"/>
                                        </p:tgtEl>
                                        <p:attrNameLst>
                                          <p:attrName>style.visibility</p:attrName>
                                        </p:attrNameLst>
                                      </p:cBhvr>
                                      <p:to>
                                        <p:strVal val="hidden"/>
                                      </p:to>
                                    </p:se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mph" presetSubtype="0" fill="hold" nodeType="clickEffect">
                                  <p:stCondLst>
                                    <p:cond delay="0"/>
                                  </p:stCondLst>
                                  <p:childTnLst>
                                    <p:animScale>
                                      <p:cBhvr>
                                        <p:cTn id="59" dur="2000" fill="hold"/>
                                        <p:tgtEl>
                                          <p:spTgt spid="18"/>
                                        </p:tgtEl>
                                      </p:cBhvr>
                                      <p:by x="20000" y="20000"/>
                                    </p:animScale>
                                  </p:childTnLst>
                                </p:cTn>
                              </p:par>
                              <p:par>
                                <p:cTn id="60" presetID="0" presetClass="path" presetSubtype="0" accel="50000" decel="50000" fill="hold" nodeType="withEffect">
                                  <p:stCondLst>
                                    <p:cond delay="0"/>
                                  </p:stCondLst>
                                  <p:childTnLst>
                                    <p:animMotion origin="layout" path="M 0.00017 -9.25069E-8 L -0.34358 0.48427 " pathEditMode="relative" rAng="0" ptsTypes="AA">
                                      <p:cBhvr>
                                        <p:cTn id="61" dur="2000" fill="hold"/>
                                        <p:tgtEl>
                                          <p:spTgt spid="18"/>
                                        </p:tgtEl>
                                        <p:attrNameLst>
                                          <p:attrName>ppt_x</p:attrName>
                                          <p:attrName>ppt_y</p:attrName>
                                        </p:attrNameLst>
                                      </p:cBhvr>
                                      <p:rCtr x="-17188" y="24214"/>
                                    </p:animMotion>
                                  </p:childTnLst>
                                </p:cTn>
                              </p:par>
                              <p:par>
                                <p:cTn id="62" presetID="10" presetClass="exit" presetSubtype="0" fill="hold" nodeType="withEffect">
                                  <p:stCondLst>
                                    <p:cond delay="250"/>
                                  </p:stCondLst>
                                  <p:childTnLst>
                                    <p:animEffect transition="out" filter="fade">
                                      <p:cBhvr>
                                        <p:cTn id="63" dur="2000"/>
                                        <p:tgtEl>
                                          <p:spTgt spid="18"/>
                                        </p:tgtEl>
                                      </p:cBhvr>
                                    </p:animEffect>
                                    <p:set>
                                      <p:cBhvr>
                                        <p:cTn id="64"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5" grpId="0"/>
      <p:bldP spid="8" grpId="0"/>
      <p:bldP spid="8" grpId="1"/>
      <p:bldP spid="8" grpId="2"/>
      <p:bldP spid="7" grpId="0"/>
      <p:bldP spid="7" grpId="1"/>
      <p:bldP spid="7" grpId="2"/>
      <p:bldP spid="9" grpId="0"/>
      <p:bldP spid="9" grpId="1"/>
      <p:bldP spid="9" grpId="2"/>
      <p:bldP spid="9"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6" y="0"/>
            <a:ext cx="9276757" cy="6858000"/>
          </a:xfrm>
          <a:prstGeom prst="rect">
            <a:avLst/>
          </a:prstGeom>
        </p:spPr>
      </p:pic>
      <p:sp>
        <p:nvSpPr>
          <p:cNvPr id="4" name="Content Placeholder 2"/>
          <p:cNvSpPr txBox="1">
            <a:spLocks/>
          </p:cNvSpPr>
          <p:nvPr/>
        </p:nvSpPr>
        <p:spPr>
          <a:xfrm>
            <a:off x="0" y="152400"/>
            <a:ext cx="9067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sorry that I have made them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WHO I AM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still, and know that I am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LORD, And besides Me there is no savior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He who blots out your sins for My own sake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their inheritance &amp; I am their possession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My beloved Son, in whom I am well pleased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know Him, for I am from Him, and He sent 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from above; I am not of this world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If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you do not believe I am He, you will die in your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Before Abraham was, I AM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Believe Me that I am in the Father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&amp;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the Father in 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in My Father, and you in Me, and I in you</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smtClean="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80988">
            <a:off x="-147404" y="2055800"/>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We are in Him,</a:t>
            </a:r>
          </a:p>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the Great I AM</a:t>
            </a:r>
          </a:p>
        </p:txBody>
      </p:sp>
    </p:spTree>
    <p:extLst>
      <p:ext uri="{BB962C8B-B14F-4D97-AF65-F5344CB8AC3E}">
        <p14:creationId xmlns:p14="http://schemas.microsoft.com/office/powerpoint/2010/main" val="223755387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250">
                                          <p:stCondLst>
                                            <p:cond delay="0"/>
                                          </p:stCondLst>
                                        </p:cTn>
                                        <p:tgtEl>
                                          <p:spTgt spid="5"/>
                                        </p:tgtEl>
                                      </p:cBhvr>
                                    </p:animEffect>
                                    <p:anim to="" calcmode="lin" valueType="num">
                                      <p:cBhvr>
                                        <p:cTn id="97"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77778E-6 3.7037E-6 L 0.16597 0.1875 " pathEditMode="relative" rAng="0" ptsTypes="AA">
                                      <p:cBhvr>
                                        <p:cTn id="190" dur="1750" fill="hold"/>
                                        <p:tgtEl>
                                          <p:spTgt spid="4">
                                            <p:txEl>
                                              <p:pRg st="0" end="0"/>
                                            </p:txEl>
                                          </p:spTgt>
                                        </p:tgtEl>
                                        <p:attrNameLst>
                                          <p:attrName>ppt_x</p:attrName>
                                          <p:attrName>ppt_y</p:attrName>
                                        </p:attrNameLst>
                                      </p:cBhvr>
                                      <p:rCtr x="8299" y="9375"/>
                                    </p:animMotion>
                                  </p:childTnLst>
                                </p:cTn>
                              </p:par>
                              <p:par>
                                <p:cTn id="191" presetID="0" presetClass="path" presetSubtype="0" accel="38000" decel="50000" fill="hold" nodeType="withEffect">
                                  <p:stCondLst>
                                    <p:cond delay="0"/>
                                  </p:stCondLst>
                                  <p:childTnLst>
                                    <p:animMotion origin="layout" path="M 1.94444E-6 -2.96296E-6 L 0.3158 0.11736 " pathEditMode="relative" rAng="0" ptsTypes="AA">
                                      <p:cBhvr>
                                        <p:cTn id="192" dur="1750" fill="hold"/>
                                        <p:tgtEl>
                                          <p:spTgt spid="4">
                                            <p:txEl>
                                              <p:pRg st="1" end="1"/>
                                            </p:txEl>
                                          </p:spTgt>
                                        </p:tgtEl>
                                        <p:attrNameLst>
                                          <p:attrName>ppt_x</p:attrName>
                                          <p:attrName>ppt_y</p:attrName>
                                        </p:attrNameLst>
                                      </p:cBhvr>
                                      <p:rCtr x="15781" y="5856"/>
                                    </p:animMotion>
                                  </p:childTnLst>
                                </p:cTn>
                              </p:par>
                              <p:par>
                                <p:cTn id="193" presetID="0" presetClass="path" presetSubtype="0" accel="50000" decel="50000" fill="hold" nodeType="withEffect">
                                  <p:stCondLst>
                                    <p:cond delay="0"/>
                                  </p:stCondLst>
                                  <p:childTnLst>
                                    <p:animMotion origin="layout" path="M 1.11111E-6 0.00023 L 0.17778 0.04074 " pathEditMode="relative" rAng="0" ptsTypes="AA">
                                      <p:cBhvr>
                                        <p:cTn id="194" dur="1750" fill="hold"/>
                                        <p:tgtEl>
                                          <p:spTgt spid="4">
                                            <p:txEl>
                                              <p:pRg st="2" end="2"/>
                                            </p:txEl>
                                          </p:spTgt>
                                        </p:tgtEl>
                                        <p:attrNameLst>
                                          <p:attrName>ppt_x</p:attrName>
                                          <p:attrName>ppt_y</p:attrName>
                                        </p:attrNameLst>
                                      </p:cBhvr>
                                      <p:rCtr x="8889" y="2014"/>
                                    </p:animMotion>
                                  </p:childTnLst>
                                </p:cTn>
                              </p:par>
                              <p:par>
                                <p:cTn id="195" presetID="0" presetClass="path" presetSubtype="0" accel="50000" decel="50000" fill="hold" nodeType="withEffect">
                                  <p:stCondLst>
                                    <p:cond delay="0"/>
                                  </p:stCondLst>
                                  <p:childTnLst>
                                    <p:animMotion origin="layout" path="M -2.77778E-6 0.00047 L 0.0283 -0.03102 " pathEditMode="relative" rAng="0" ptsTypes="AA">
                                      <p:cBhvr>
                                        <p:cTn id="196" dur="1750" fill="hold"/>
                                        <p:tgtEl>
                                          <p:spTgt spid="4">
                                            <p:txEl>
                                              <p:pRg st="3" end="3"/>
                                            </p:txEl>
                                          </p:spTgt>
                                        </p:tgtEl>
                                        <p:attrNameLst>
                                          <p:attrName>ppt_x</p:attrName>
                                          <p:attrName>ppt_y</p:attrName>
                                        </p:attrNameLst>
                                      </p:cBhvr>
                                      <p:rCtr x="1406" y="-1574"/>
                                    </p:animMotion>
                                  </p:childTnLst>
                                </p:cTn>
                              </p:par>
                              <p:par>
                                <p:cTn id="197" presetID="0" presetClass="path" presetSubtype="0" accel="50000" decel="50000" fill="hold" nodeType="withEffect">
                                  <p:stCondLst>
                                    <p:cond delay="0"/>
                                  </p:stCondLst>
                                  <p:childTnLst>
                                    <p:animMotion origin="layout" path="M 3.05556E-6 0.00069 L 0.03073 -0.10579 " pathEditMode="relative" rAng="0" ptsTypes="AA">
                                      <p:cBhvr>
                                        <p:cTn id="198" dur="1750" fill="hold"/>
                                        <p:tgtEl>
                                          <p:spTgt spid="4">
                                            <p:txEl>
                                              <p:pRg st="4" end="4"/>
                                            </p:txEl>
                                          </p:spTgt>
                                        </p:tgtEl>
                                        <p:attrNameLst>
                                          <p:attrName>ppt_x</p:attrName>
                                          <p:attrName>ppt_y</p:attrName>
                                        </p:attrNameLst>
                                      </p:cBhvr>
                                      <p:rCtr x="1528" y="-5324"/>
                                    </p:animMotion>
                                  </p:childTnLst>
                                </p:cTn>
                              </p:par>
                              <p:par>
                                <p:cTn id="199" presetID="0" presetClass="path" presetSubtype="0" accel="50000" decel="50000" fill="hold" nodeType="withEffect">
                                  <p:stCondLst>
                                    <p:cond delay="0"/>
                                  </p:stCondLst>
                                  <p:childTnLst>
                                    <p:animMotion origin="layout" path="M 4.44444E-6 0.00046 L 0.06232 -0.17917 " pathEditMode="relative" rAng="0" ptsTypes="AA">
                                      <p:cBhvr>
                                        <p:cTn id="200" dur="1750" fill="hold"/>
                                        <p:tgtEl>
                                          <p:spTgt spid="4">
                                            <p:txEl>
                                              <p:pRg st="5" end="5"/>
                                            </p:txEl>
                                          </p:spTgt>
                                        </p:tgtEl>
                                        <p:attrNameLst>
                                          <p:attrName>ppt_x</p:attrName>
                                          <p:attrName>ppt_y</p:attrName>
                                        </p:attrNameLst>
                                      </p:cBhvr>
                                      <p:rCtr x="3108" y="-8981"/>
                                    </p:animMotion>
                                  </p:childTnLst>
                                </p:cTn>
                              </p:par>
                              <p:par>
                                <p:cTn id="201" presetID="0" presetClass="path" presetSubtype="0" accel="50000" decel="50000" fill="hold" nodeType="withEffect">
                                  <p:stCondLst>
                                    <p:cond delay="0"/>
                                  </p:stCondLst>
                                  <p:childTnLst>
                                    <p:animMotion origin="layout" path="M -1.94444E-6 0.00046 L 0.07379 -0.25255 " pathEditMode="relative" rAng="0" ptsTypes="AA">
                                      <p:cBhvr>
                                        <p:cTn id="202" dur="1750" fill="hold"/>
                                        <p:tgtEl>
                                          <p:spTgt spid="4">
                                            <p:txEl>
                                              <p:pRg st="6" end="6"/>
                                            </p:txEl>
                                          </p:spTgt>
                                        </p:tgtEl>
                                        <p:attrNameLst>
                                          <p:attrName>ppt_x</p:attrName>
                                          <p:attrName>ppt_y</p:attrName>
                                        </p:attrNameLst>
                                      </p:cBhvr>
                                      <p:rCtr x="3681" y="-12662"/>
                                    </p:animMotion>
                                  </p:childTnLst>
                                </p:cTn>
                              </p:par>
                              <p:par>
                                <p:cTn id="203" presetID="0" presetClass="path" presetSubtype="0" accel="50000" decel="50000" fill="hold" nodeType="withEffect">
                                  <p:stCondLst>
                                    <p:cond delay="0"/>
                                  </p:stCondLst>
                                  <p:childTnLst>
                                    <p:animMotion origin="layout" path="M 2.77778E-7 0.00046 L 0.04722 -0.32593 " pathEditMode="relative" rAng="0" ptsTypes="AA">
                                      <p:cBhvr>
                                        <p:cTn id="204" dur="1750" fill="hold"/>
                                        <p:tgtEl>
                                          <p:spTgt spid="4">
                                            <p:txEl>
                                              <p:pRg st="7" end="7"/>
                                            </p:txEl>
                                          </p:spTgt>
                                        </p:tgtEl>
                                        <p:attrNameLst>
                                          <p:attrName>ppt_x</p:attrName>
                                          <p:attrName>ppt_y</p:attrName>
                                        </p:attrNameLst>
                                      </p:cBhvr>
                                      <p:rCtr x="2361" y="-16319"/>
                                    </p:animMotion>
                                  </p:childTnLst>
                                </p:cTn>
                              </p:par>
                              <p:par>
                                <p:cTn id="205" presetID="0" presetClass="path" presetSubtype="0" accel="50000" decel="50000" fill="hold" nodeType="withEffect">
                                  <p:stCondLst>
                                    <p:cond delay="0"/>
                                  </p:stCondLst>
                                  <p:childTnLst>
                                    <p:animMotion origin="layout" path="M -4.44444E-6 0.00069 L 0.11476 -0.39931 " pathEditMode="relative" rAng="0" ptsTypes="AA">
                                      <p:cBhvr>
                                        <p:cTn id="206" dur="1750" fill="hold"/>
                                        <p:tgtEl>
                                          <p:spTgt spid="4">
                                            <p:txEl>
                                              <p:pRg st="8" end="8"/>
                                            </p:txEl>
                                          </p:spTgt>
                                        </p:tgtEl>
                                        <p:attrNameLst>
                                          <p:attrName>ppt_x</p:attrName>
                                          <p:attrName>ppt_y</p:attrName>
                                        </p:attrNameLst>
                                      </p:cBhvr>
                                      <p:rCtr x="5729" y="-20000"/>
                                    </p:animMotion>
                                  </p:childTnLst>
                                </p:cTn>
                              </p:par>
                              <p:par>
                                <p:cTn id="207" presetID="0" presetClass="path" presetSubtype="0" accel="50000" decel="50000" fill="hold" nodeType="withEffect">
                                  <p:stCondLst>
                                    <p:cond delay="0"/>
                                  </p:stCondLst>
                                  <p:childTnLst>
                                    <p:animMotion origin="layout" path="M -3.88889E-6 0.00023 L -0.00781 -0.47246 " pathEditMode="relative" rAng="0" ptsTypes="AA">
                                      <p:cBhvr>
                                        <p:cTn id="208" dur="1750" fill="hold"/>
                                        <p:tgtEl>
                                          <p:spTgt spid="4">
                                            <p:txEl>
                                              <p:pRg st="9" end="9"/>
                                            </p:txEl>
                                          </p:spTgt>
                                        </p:tgtEl>
                                        <p:attrNameLst>
                                          <p:attrName>ppt_x</p:attrName>
                                          <p:attrName>ppt_y</p:attrName>
                                        </p:attrNameLst>
                                      </p:cBhvr>
                                      <p:rCtr x="-399" y="-23634"/>
                                    </p:animMotion>
                                  </p:childTnLst>
                                </p:cTn>
                              </p:par>
                              <p:par>
                                <p:cTn id="209" presetID="0" presetClass="path" presetSubtype="0" accel="50000" decel="50000" fill="hold" nodeType="withEffect">
                                  <p:stCondLst>
                                    <p:cond delay="0"/>
                                  </p:stCondLst>
                                  <p:childTnLst>
                                    <p:animMotion origin="layout" path="M 2.77778E-6 0.00046 L 0.22135 -0.54584 " pathEditMode="relative" rAng="0" ptsTypes="AA">
                                      <p:cBhvr>
                                        <p:cTn id="210" dur="1750" fill="hold"/>
                                        <p:tgtEl>
                                          <p:spTgt spid="4">
                                            <p:txEl>
                                              <p:pRg st="10" end="10"/>
                                            </p:txEl>
                                          </p:spTgt>
                                        </p:tgtEl>
                                        <p:attrNameLst>
                                          <p:attrName>ppt_x</p:attrName>
                                          <p:attrName>ppt_y</p:attrName>
                                        </p:attrNameLst>
                                      </p:cBhvr>
                                      <p:rCtr x="11059" y="-27315"/>
                                    </p:animMotion>
                                  </p:childTnLst>
                                </p:cTn>
                              </p:par>
                              <p:par>
                                <p:cTn id="211" presetID="0" presetClass="path" presetSubtype="0" accel="50000" decel="50000" fill="hold" nodeType="withEffect">
                                  <p:stCondLst>
                                    <p:cond delay="0"/>
                                  </p:stCondLst>
                                  <p:childTnLst>
                                    <p:animMotion origin="layout" path="M -1.94444E-6 0.00092 L -0.00625 -0.62061 " pathEditMode="relative" rAng="0" ptsTypes="AA">
                                      <p:cBhvr>
                                        <p:cTn id="212" dur="1750" fill="hold"/>
                                        <p:tgtEl>
                                          <p:spTgt spid="4">
                                            <p:txEl>
                                              <p:pRg st="11" end="11"/>
                                            </p:txEl>
                                          </p:spTgt>
                                        </p:tgtEl>
                                        <p:attrNameLst>
                                          <p:attrName>ppt_x</p:attrName>
                                          <p:attrName>ppt_y</p:attrName>
                                        </p:attrNameLst>
                                      </p:cBhvr>
                                      <p:rCtr x="-313" y="-31088"/>
                                    </p:animMotion>
                                  </p:childTnLst>
                                </p:cTn>
                              </p:par>
                              <p:par>
                                <p:cTn id="213" presetID="0" presetClass="path" presetSubtype="0" accel="50000" decel="50000" fill="hold" nodeType="withEffect">
                                  <p:stCondLst>
                                    <p:cond delay="0"/>
                                  </p:stCondLst>
                                  <p:childTnLst>
                                    <p:animMotion origin="layout" path="M 4.72222E-6 0.00046 L 0.0592 -0.6926 " pathEditMode="relative" rAng="0" ptsTypes="AA">
                                      <p:cBhvr>
                                        <p:cTn id="214" dur="1750" fill="hold"/>
                                        <p:tgtEl>
                                          <p:spTgt spid="4">
                                            <p:txEl>
                                              <p:pRg st="12" end="12"/>
                                            </p:txEl>
                                          </p:spTgt>
                                        </p:tgtEl>
                                        <p:attrNameLst>
                                          <p:attrName>ppt_x</p:attrName>
                                          <p:attrName>ppt_y</p:attrName>
                                        </p:attrNameLst>
                                      </p:cBhvr>
                                      <p:rCtr x="2951" y="-3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extLst>
      <p:ext uri="{BB962C8B-B14F-4D97-AF65-F5344CB8AC3E}">
        <p14:creationId xmlns:p14="http://schemas.microsoft.com/office/powerpoint/2010/main" val="261719618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8" name="colorfulnebu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60319" y="1507808"/>
            <a:ext cx="3855721" cy="2560637"/>
          </a:xfrm>
          <a:prstGeom prst="rect">
            <a:avLst/>
          </a:prstGeom>
        </p:spPr>
      </p:pic>
      <p:pic>
        <p:nvPicPr>
          <p:cNvPr id="7" name="Picture 6" descr="PowerPoint Slide Show - [SermonLayoutWork]"/>
          <p:cNvPicPr>
            <a:picLocks noChangeAspect="1"/>
          </p:cNvPicPr>
          <p:nvPr/>
        </p:nvPicPr>
        <p:blipFill rotWithShape="1">
          <a:blip r:embed="rId7">
            <a:clrChange>
              <a:clrFrom>
                <a:srgbClr val="CC99FF"/>
              </a:clrFrom>
              <a:clrTo>
                <a:srgbClr val="CC99FF">
                  <a:alpha val="0"/>
                </a:srgbClr>
              </a:clrTo>
            </a:clrChange>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6"/>
          <p:cNvSpPr txBox="1">
            <a:spLocks noChangeArrowheads="1"/>
          </p:cNvSpPr>
          <p:nvPr/>
        </p:nvSpPr>
        <p:spPr bwMode="auto">
          <a:xfrm>
            <a:off x="3485147" y="3200399"/>
            <a:ext cx="1905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auto">
              <a:spcBef>
                <a:spcPct val="50000"/>
              </a:spcBef>
              <a:spcAft>
                <a:spcPts val="0"/>
              </a:spcAft>
            </a:pPr>
            <a:r>
              <a:rPr lang="en-US" altLang="en-US" sz="12000" b="1" dirty="0" smtClean="0">
                <a:blipFill>
                  <a:blip r:embed="rId9"/>
                  <a:stretch>
                    <a:fillRect/>
                  </a:stretch>
                </a:blipFill>
                <a:effectLst>
                  <a:glow rad="50800">
                    <a:schemeClr val="tx1"/>
                  </a:glow>
                  <a:outerShdw blurRad="38100" dist="38100" dir="2700000" algn="tl">
                    <a:srgbClr val="C0C0C0"/>
                  </a:outerShdw>
                </a:effectLst>
                <a:latin typeface="Ravie" panose="04040805050809020602" pitchFamily="82" charset="0"/>
              </a:rPr>
              <a:t>2</a:t>
            </a:r>
            <a:endParaRPr lang="en-US" altLang="en-US" sz="12000" b="1" dirty="0">
              <a:blipFill>
                <a:blip r:embed="rId9"/>
                <a:stretch>
                  <a:fillRect/>
                </a:stretch>
              </a:blipFill>
              <a:effectLst>
                <a:glow rad="50800">
                  <a:schemeClr val="tx1"/>
                </a:glow>
                <a:outerShdw blurRad="38100" dist="38100" dir="2700000" algn="tl">
                  <a:srgbClr val="C0C0C0"/>
                </a:outerShdw>
              </a:effectLst>
              <a:latin typeface="Ravie" panose="04040805050809020602" pitchFamily="82" charset="0"/>
            </a:endParaRPr>
          </a:p>
        </p:txBody>
      </p:sp>
      <p:sp>
        <p:nvSpPr>
          <p:cNvPr id="4" name="Rectangle 4"/>
          <p:cNvSpPr>
            <a:spLocks noChangeArrowheads="1"/>
          </p:cNvSpPr>
          <p:nvPr/>
        </p:nvSpPr>
        <p:spPr bwMode="auto">
          <a:xfrm>
            <a:off x="2209800" y="1153886"/>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5000" b="1" spc="50" dirty="0" smtClean="0">
                <a:ln w="11430"/>
                <a:blipFill>
                  <a:blip r:embed="rId10"/>
                  <a:stretch>
                    <a:fillRect/>
                  </a:stretch>
                </a:blipFill>
                <a:effectLst>
                  <a:outerShdw blurRad="76200" dist="50800" dir="5400000" algn="tl" rotWithShape="0">
                    <a:srgbClr val="000000">
                      <a:alpha val="65000"/>
                    </a:srgbClr>
                  </a:outerShdw>
                </a:effectLst>
                <a:latin typeface="Calibri" panose="020F0502020204030204" pitchFamily="34" charset="0"/>
              </a:rPr>
              <a:t>I AM</a:t>
            </a:r>
            <a:endParaRPr lang="en-US" sz="15000" b="1" i="1" spc="50" dirty="0">
              <a:ln w="11430"/>
              <a:blipFill>
                <a:blip r:embed="rId10"/>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599" y="3867150"/>
            <a:ext cx="274699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smtClean="0">
                <a:ln w="11430"/>
                <a:blipFill>
                  <a:blip r:embed="rId11"/>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a:t>
            </a:r>
            <a:r>
              <a:rPr lang="en-US" altLang="en-US" sz="4800" b="1" spc="50" dirty="0" smtClean="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spc="50" dirty="0" smtClean="0">
                <a:ln w="11430"/>
                <a:blipFill>
                  <a:blip r:embed="rId11"/>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Bert</a:t>
            </a:r>
            <a:endParaRPr lang="en-US" altLang="en-US" sz="4800" b="1" i="1" spc="50" dirty="0">
              <a:ln w="11430"/>
              <a:blipFill>
                <a:blip r:embed="rId11"/>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116178" y="5274272"/>
            <a:ext cx="547436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smtClean="0">
                <a:ln w="11430"/>
                <a:blipFill>
                  <a:blip r:embed="rId11"/>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December 25, 2017</a:t>
            </a:r>
            <a:endParaRPr lang="en-US" altLang="en-US" sz="4800" b="1" i="1" spc="50" dirty="0">
              <a:ln w="11430"/>
              <a:blipFill>
                <a:blip r:embed="rId11"/>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086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1" fill="hold"/>
                                        <p:tgtEl>
                                          <p:spTgt spid="8"/>
                                        </p:tgtEl>
                                      </p:cBhvr>
                                    </p:cmd>
                                  </p:childTnLst>
                                </p:cTn>
                              </p:par>
                              <p:par>
                                <p:cTn id="7" presetID="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stCondLst>
                                            <p:cond delay="0"/>
                                          </p:stCondLst>
                                        </p:cTn>
                                        <p:tgtEl>
                                          <p:spTgt spid="4"/>
                                        </p:tgtEl>
                                      </p:cBhvr>
                                    </p:animEffect>
                                    <p:anim to="" calcmode="lin" valueType="num">
                                      <p:cBhvr>
                                        <p:cTn id="1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1"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2" presetID="1" presetClass="exit" presetSubtype="0" fill="hold" grpId="2" nodeType="withEffect">
                                  <p:stCondLst>
                                    <p:cond delay="50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nodeType="withEffect">
                                  <p:stCondLst>
                                    <p:cond delay="500"/>
                                  </p:stCondLst>
                                  <p:childTnLst>
                                    <p:set>
                                      <p:cBhvr>
                                        <p:cTn id="15" dur="1" fill="hold">
                                          <p:stCondLst>
                                            <p:cond delay="0"/>
                                          </p:stCondLst>
                                        </p:cTn>
                                        <p:tgtEl>
                                          <p:spTgt spid="2"/>
                                        </p:tgtEl>
                                        <p:attrNameLst>
                                          <p:attrName>style.visibility</p:attrName>
                                        </p:attrNameLst>
                                      </p:cBhvr>
                                      <p:to>
                                        <p:strVal val="hidden"/>
                                      </p:to>
                                    </p:set>
                                  </p:childTnLst>
                                </p:cTn>
                              </p:par>
                              <p:par>
                                <p:cTn id="16" presetID="39" presetClass="entr" presetSubtype="0" accel="100000" fill="hold" grpId="0" nodeType="withEffect">
                                  <p:stCondLst>
                                    <p:cond delay="10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childTnLst>
                                </p:cTn>
                              </p:par>
                              <p:par>
                                <p:cTn id="22" presetID="39" presetClass="entr" presetSubtype="0" accel="100000" fill="hold" grpId="0" nodeType="withEffect">
                                  <p:stCondLst>
                                    <p:cond delay="2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par>
                                <p:cTn id="28" presetID="17" presetClass="entr" presetSubtype="10" fill="hold" grpId="0" nodeType="withEffect">
                                  <p:stCondLst>
                                    <p:cond delay="75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0" presetClass="exit" presetSubtype="0" fill="hold" grpId="1" nodeType="withEffect">
                                  <p:stCondLst>
                                    <p:cond delay="0"/>
                                  </p:stCondLst>
                                  <p:childTnLst>
                                    <p:set>
                                      <p:cBhvr>
                                        <p:cTn id="37" dur="1" fill="hold">
                                          <p:stCondLst>
                                            <p:cond delay="999"/>
                                          </p:stCondLst>
                                        </p:cTn>
                                        <p:tgtEl>
                                          <p:spTgt spid="4"/>
                                        </p:tgtEl>
                                        <p:attrNameLst>
                                          <p:attrName>style.visibility</p:attrName>
                                        </p:attrNameLst>
                                      </p:cBhvr>
                                      <p:to>
                                        <p:strVal val="hidden"/>
                                      </p:to>
                                    </p:set>
                                    <p:animEffect transition="out" filter="dissolve">
                                      <p:cBhvr>
                                        <p:cTn id="38" dur="1000">
                                          <p:stCondLst>
                                            <p:cond delay="0"/>
                                          </p:stCondLst>
                                        </p:cTn>
                                        <p:tgtEl>
                                          <p:spTgt spid="4"/>
                                        </p:tgtEl>
                                      </p:cBhvr>
                                    </p:animEffect>
                                    <p:anim to="" calcmode="lin" valueType="num">
                                      <p:cBhvr>
                                        <p:cTn id="3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par>
                          <p:cTn id="43" fill="hold">
                            <p:stCondLst>
                              <p:cond delay="1000"/>
                            </p:stCondLst>
                            <p:childTnLst>
                              <p:par>
                                <p:cTn id="44" presetID="9" presetClass="exit" presetSubtype="0" fill="hold" grpId="1" nodeType="afterEffect">
                                  <p:stCondLst>
                                    <p:cond delay="0"/>
                                  </p:stCondLst>
                                  <p:childTnLst>
                                    <p:animEffect transition="out" filter="dissolve">
                                      <p:cBhvr>
                                        <p:cTn id="45" dur="1500"/>
                                        <p:tgtEl>
                                          <p:spTgt spid="5"/>
                                        </p:tgtEl>
                                      </p:cBhvr>
                                    </p:animEffect>
                                    <p:set>
                                      <p:cBhvr>
                                        <p:cTn id="46" dur="1" fill="hold">
                                          <p:stCondLst>
                                            <p:cond delay="1499"/>
                                          </p:stCondLst>
                                        </p:cTn>
                                        <p:tgtEl>
                                          <p:spTgt spid="5"/>
                                        </p:tgtEl>
                                        <p:attrNameLst>
                                          <p:attrName>style.visibility</p:attrName>
                                        </p:attrNameLst>
                                      </p:cBhvr>
                                      <p:to>
                                        <p:strVal val="hidden"/>
                                      </p:to>
                                    </p:set>
                                  </p:childTnLst>
                                </p:cTn>
                              </p:par>
                              <p:par>
                                <p:cTn id="47" presetID="0" presetClass="path" presetSubtype="0" accel="50000" decel="50000" fill="hold" grpId="2" nodeType="withEffect">
                                  <p:stCondLst>
                                    <p:cond delay="0"/>
                                  </p:stCondLst>
                                  <p:childTnLst>
                                    <p:animMotion origin="layout" path="M 3.33333E-6 3.13599E-6 L 3.33333E-6 0.23034 " pathEditMode="relative" rAng="0" ptsTypes="AA">
                                      <p:cBhvr>
                                        <p:cTn id="48" dur="1500" fill="hold"/>
                                        <p:tgtEl>
                                          <p:spTgt spid="5"/>
                                        </p:tgtEl>
                                        <p:attrNameLst>
                                          <p:attrName>ppt_x</p:attrName>
                                          <p:attrName>ppt_y</p:attrName>
                                        </p:attrNameLst>
                                      </p:cBhvr>
                                      <p:rCtr x="0" y="11517"/>
                                    </p:animMotion>
                                  </p:childTnLst>
                                </p:cTn>
                              </p:par>
                            </p:childTnLst>
                          </p:cTn>
                        </p:par>
                        <p:par>
                          <p:cTn id="49" fill="hold">
                            <p:stCondLst>
                              <p:cond delay="2500"/>
                            </p:stCondLst>
                            <p:childTnLst>
                              <p:par>
                                <p:cTn id="50" presetID="2" presetClass="mediacall" presetSubtype="0" fill="hold" nodeType="afterEffect">
                                  <p:stCondLst>
                                    <p:cond delay="0"/>
                                  </p:stCondLst>
                                  <p:childTnLst>
                                    <p:cmd type="call" cmd="togglePause">
                                      <p:cBhvr>
                                        <p:cTn id="51" dur="1" fill="hold"/>
                                        <p:tgtEl>
                                          <p:spTgt spid="8"/>
                                        </p:tgtEl>
                                      </p:cBhvr>
                                    </p:cmd>
                                  </p:childTnLst>
                                </p:cTn>
                              </p:par>
                            </p:childTnLst>
                          </p:cTn>
                        </p:par>
                        <p:par>
                          <p:cTn id="52" fill="hold">
                            <p:stCondLst>
                              <p:cond delay="2500"/>
                            </p:stCondLst>
                            <p:childTnLst>
                              <p:par>
                                <p:cTn id="53" presetID="31" presetClass="exit" presetSubtype="0" fill="hold" grpId="1" nodeType="afterEffect">
                                  <p:stCondLst>
                                    <p:cond delay="0"/>
                                  </p:stCondLst>
                                  <p:childTnLst>
                                    <p:anim calcmode="lin" valueType="num">
                                      <p:cBhvr>
                                        <p:cTn id="54" dur="1000"/>
                                        <p:tgtEl>
                                          <p:spTgt spid="6"/>
                                        </p:tgtEl>
                                        <p:attrNameLst>
                                          <p:attrName>ppt_w</p:attrName>
                                        </p:attrNameLst>
                                      </p:cBhvr>
                                      <p:tavLst>
                                        <p:tav tm="0">
                                          <p:val>
                                            <p:strVal val="ppt_w"/>
                                          </p:val>
                                        </p:tav>
                                        <p:tav tm="100000">
                                          <p:val>
                                            <p:fltVal val="0"/>
                                          </p:val>
                                        </p:tav>
                                      </p:tavLst>
                                    </p:anim>
                                    <p:anim calcmode="lin" valueType="num">
                                      <p:cBhvr>
                                        <p:cTn id="55" dur="1000"/>
                                        <p:tgtEl>
                                          <p:spTgt spid="6"/>
                                        </p:tgtEl>
                                        <p:attrNameLst>
                                          <p:attrName>ppt_h</p:attrName>
                                        </p:attrNameLst>
                                      </p:cBhvr>
                                      <p:tavLst>
                                        <p:tav tm="0">
                                          <p:val>
                                            <p:strVal val="ppt_h"/>
                                          </p:val>
                                        </p:tav>
                                        <p:tav tm="100000">
                                          <p:val>
                                            <p:fltVal val="0"/>
                                          </p:val>
                                        </p:tav>
                                      </p:tavLst>
                                    </p:anim>
                                    <p:anim calcmode="lin" valueType="num">
                                      <p:cBhvr>
                                        <p:cTn id="56" dur="1000"/>
                                        <p:tgtEl>
                                          <p:spTgt spid="6"/>
                                        </p:tgtEl>
                                        <p:attrNameLst>
                                          <p:attrName>style.rotation</p:attrName>
                                        </p:attrNameLst>
                                      </p:cBhvr>
                                      <p:tavLst>
                                        <p:tav tm="0">
                                          <p:val>
                                            <p:fltVal val="0"/>
                                          </p:val>
                                        </p:tav>
                                        <p:tav tm="100000">
                                          <p:val>
                                            <p:fltVal val="9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par>
                                <p:cTn id="59" presetID="49" presetClass="exit" presetSubtype="0" accel="100000" fill="hold" grpId="1" nodeType="withEffect">
                                  <p:stCondLst>
                                    <p:cond delay="0"/>
                                  </p:stCondLst>
                                  <p:childTnLst>
                                    <p:anim calcmode="lin" valueType="num">
                                      <p:cBhvr>
                                        <p:cTn id="60" dur="750"/>
                                        <p:tgtEl>
                                          <p:spTgt spid="9"/>
                                        </p:tgtEl>
                                        <p:attrNameLst>
                                          <p:attrName>ppt_w</p:attrName>
                                        </p:attrNameLst>
                                      </p:cBhvr>
                                      <p:tavLst>
                                        <p:tav tm="0">
                                          <p:val>
                                            <p:strVal val="ppt_w"/>
                                          </p:val>
                                        </p:tav>
                                        <p:tav tm="100000">
                                          <p:val>
                                            <p:fltVal val="0"/>
                                          </p:val>
                                        </p:tav>
                                      </p:tavLst>
                                    </p:anim>
                                    <p:anim calcmode="lin" valueType="num">
                                      <p:cBhvr>
                                        <p:cTn id="61" dur="750"/>
                                        <p:tgtEl>
                                          <p:spTgt spid="9"/>
                                        </p:tgtEl>
                                        <p:attrNameLst>
                                          <p:attrName>ppt_h</p:attrName>
                                        </p:attrNameLst>
                                      </p:cBhvr>
                                      <p:tavLst>
                                        <p:tav tm="0">
                                          <p:val>
                                            <p:strVal val="ppt_h"/>
                                          </p:val>
                                        </p:tav>
                                        <p:tav tm="100000">
                                          <p:val>
                                            <p:fltVal val="0"/>
                                          </p:val>
                                        </p:tav>
                                      </p:tavLst>
                                    </p:anim>
                                    <p:anim calcmode="lin" valueType="num">
                                      <p:cBhvr>
                                        <p:cTn id="62" dur="750"/>
                                        <p:tgtEl>
                                          <p:spTgt spid="9"/>
                                        </p:tgtEl>
                                        <p:attrNameLst>
                                          <p:attrName>style.rotation</p:attrName>
                                        </p:attrNameLst>
                                      </p:cBhvr>
                                      <p:tavLst>
                                        <p:tav tm="0">
                                          <p:val>
                                            <p:fltVal val="0"/>
                                          </p:val>
                                        </p:tav>
                                        <p:tav tm="100000">
                                          <p:val>
                                            <p:fltVal val="360"/>
                                          </p:val>
                                        </p:tav>
                                      </p:tavLst>
                                    </p:anim>
                                    <p:animEffect transition="out" filter="fade">
                                      <p:cBhvr>
                                        <p:cTn id="63" dur="750"/>
                                        <p:tgtEl>
                                          <p:spTgt spid="9"/>
                                        </p:tgtEl>
                                      </p:cBhvr>
                                    </p:animEffect>
                                    <p:set>
                                      <p:cBhvr>
                                        <p:cTn id="64"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cTn>
                <p:tgtEl>
                  <p:spTgt spid="8"/>
                </p:tgtEl>
              </p:cMediaNode>
            </p:video>
          </p:childTnLst>
        </p:cTn>
      </p:par>
    </p:tnLst>
    <p:bldLst>
      <p:bldP spid="9" grpId="0"/>
      <p:bldP spid="9" grpId="1"/>
      <p:bldP spid="4" grpId="0"/>
      <p:bldP spid="4" grpId="1"/>
      <p:bldP spid="4" grpId="2"/>
      <p:bldP spid="4" grpId="3"/>
      <p:bldP spid="5" grpId="0"/>
      <p:bldP spid="5" grpId="1"/>
      <p:bldP spid="5" grpId="2"/>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kept silent and answered nothing. Again the high priest asked Him, saying to Him, "Are You the Christ, the Son of the Blessed?"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 "I am. And you will see the Son of Man sitting at the right hand of the Power, and coming with the clouds of heaven</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Mark 14:61-62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823585" y="290131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454015" y="15886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0" presetClass="path" presetSubtype="0" accel="50000" decel="50000" fill="hold" grpId="2" nodeType="withEffect">
                                  <p:stCondLst>
                                    <p:cond delay="0"/>
                                  </p:stCondLst>
                                  <p:childTnLst>
                                    <p:animMotion origin="layout" path="M -2.22222E-6 -3.7037E-6 L -0.0401 -0.19143 " pathEditMode="relative" rAng="0" ptsTypes="AA">
                                      <p:cBhvr>
                                        <p:cTn id="17" dur="2000" fill="hold"/>
                                        <p:tgtEl>
                                          <p:spTgt spid="4"/>
                                        </p:tgtEl>
                                        <p:attrNameLst>
                                          <p:attrName>ppt_x</p:attrName>
                                          <p:attrName>ppt_y</p:attrName>
                                        </p:attrNameLst>
                                      </p:cBhvr>
                                      <p:rCtr x="-2014" y="-9583"/>
                                    </p:animMotion>
                                  </p:childTnLst>
                                </p:cTn>
                              </p:par>
                              <p:par>
                                <p:cTn id="18" presetID="10" presetClass="exit" presetSubtype="0" fill="hold" grpId="1" nodeType="withEffect">
                                  <p:stCondLst>
                                    <p:cond delay="0"/>
                                  </p:stCondLst>
                                  <p:childTnLst>
                                    <p:animEffect transition="out" filter="fade">
                                      <p:cBhvr>
                                        <p:cTn id="19" dur="1500"/>
                                        <p:tgtEl>
                                          <p:spTgt spid="3074"/>
                                        </p:tgtEl>
                                      </p:cBhvr>
                                    </p:animEffect>
                                    <p:set>
                                      <p:cBhvr>
                                        <p:cTn id="20"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5454015" y="15886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864242" y="1531893"/>
            <a:ext cx="752740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say rightly that I am a king</a:t>
            </a:r>
            <a:endParaRPr lang="en-US" sz="44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Pilate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said to Him, "Are You a king then?" Jesus answered, "You say rightly that I am a king. For this cause I was born, and for this cause I have come into the world, that I should bear witness to the truth. Everyone who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 of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truth hears My voice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18:37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8789226"/>
          </a:xfrm>
          <a:prstGeom prst="rect">
            <a:avLst/>
          </a:prstGeom>
        </p:spPr>
      </p:pic>
      <p:sp>
        <p:nvSpPr>
          <p:cNvPr id="4" name="Title 1"/>
          <p:cNvSpPr txBox="1">
            <a:spLocks/>
          </p:cNvSpPr>
          <p:nvPr/>
        </p:nvSpPr>
        <p:spPr>
          <a:xfrm>
            <a:off x="2334227" y="2909278"/>
            <a:ext cx="597639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3175" cmpd="sng">
                  <a:solidFill>
                    <a:schemeClr val="bg1"/>
                  </a:solidFill>
                  <a:prstDash val="solid"/>
                </a:ln>
                <a:solidFill>
                  <a:srgbClr val="FF0000"/>
                </a:solidFill>
                <a:latin typeface="Calibri" panose="020F0502020204030204" pitchFamily="34" charset="0"/>
              </a:rPr>
              <a:t>what evil has He done</a:t>
            </a:r>
            <a:r>
              <a:rPr lang="en-US" sz="4420" b="1" dirty="0" smtClean="0">
                <a:ln w="3175" cmpd="sng">
                  <a:solidFill>
                    <a:schemeClr val="bg1"/>
                  </a:solidFill>
                  <a:prstDash val="solid"/>
                </a:ln>
                <a:solidFill>
                  <a:srgbClr val="FF0000"/>
                </a:solidFill>
                <a:latin typeface="Calibri" panose="020F0502020204030204" pitchFamily="34" charset="0"/>
              </a:rPr>
              <a:t>?</a:t>
            </a:r>
            <a:endParaRPr lang="en-US" sz="4420" b="1" dirty="0">
              <a:ln w="3175" cmpd="sng">
                <a:solidFill>
                  <a:schemeClr val="bg1"/>
                </a:solidFill>
                <a:prstDash val="solid"/>
              </a:ln>
              <a:solidFill>
                <a:srgbClr val="FF0000"/>
              </a:solidFill>
              <a:latin typeface="Calibri" panose="020F0502020204030204" pitchFamily="34" charset="0"/>
            </a:endParaRPr>
          </a:p>
        </p:txBody>
      </p:sp>
      <p:sp>
        <p:nvSpPr>
          <p:cNvPr id="3074" name="Rectangle 2"/>
          <p:cNvSpPr>
            <a:spLocks noGrp="1" noChangeArrowheads="1"/>
          </p:cNvSpPr>
          <p:nvPr>
            <p:ph type="title"/>
          </p:nvPr>
        </p:nvSpPr>
        <p:spPr>
          <a:xfrm>
            <a:off x="533400" y="1524000"/>
            <a:ext cx="8229600" cy="3916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they cried out again, "Crucify Him!"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Pilate said to them, "Why, what evil has He done?" But they cried out all the more, "Crucify Him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Mark 15:13-14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38"/>
            <a:ext cx="9328493" cy="6858837"/>
          </a:xfrm>
          <a:prstGeom prst="rect">
            <a:avLst/>
          </a:prstGeom>
        </p:spPr>
      </p:pic>
      <p:sp>
        <p:nvSpPr>
          <p:cNvPr id="7" name="Title 1"/>
          <p:cNvSpPr txBox="1">
            <a:spLocks/>
          </p:cNvSpPr>
          <p:nvPr/>
        </p:nvSpPr>
        <p:spPr>
          <a:xfrm>
            <a:off x="4572000" y="3879157"/>
            <a:ext cx="337930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 am sorry</a:t>
            </a:r>
            <a:endPar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219200"/>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 said, "I will destroy man whom I have created from the face of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earth, both man and beast, creeping thing and birds of the air, for I am sorry that I have made them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Genesis 6:7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777740" y="3937555"/>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6" name="Rectangle 2" hidden="1"/>
          <p:cNvSpPr txBox="1">
            <a:spLocks noChangeArrowheads="1"/>
          </p:cNvSpPr>
          <p:nvPr/>
        </p:nvSpPr>
        <p:spPr bwMode="auto">
          <a:xfrm>
            <a:off x="4038600" y="2514600"/>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8" presetClass="emph" presetSubtype="0" fill="hold" grpId="1" nodeType="withEffect">
                                  <p:stCondLst>
                                    <p:cond delay="0"/>
                                  </p:stCondLst>
                                  <p:childTnLst>
                                    <p:set>
                                      <p:cBhvr override="childStyle">
                                        <p:cTn id="15" dur="500" fill="hold"/>
                                        <p:tgtEl>
                                          <p:spTgt spid="7"/>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0" presetClass="path" presetSubtype="0" accel="50000" decel="50000" fill="hold" grpId="2" nodeType="withEffect">
                                  <p:stCondLst>
                                    <p:cond delay="0"/>
                                  </p:stCondLst>
                                  <p:childTnLst>
                                    <p:animMotion origin="layout" path="M 4.72222E-6 -1.11111E-6 L -0.08056 -0.20741 " pathEditMode="relative" rAng="0" ptsTypes="AA">
                                      <p:cBhvr>
                                        <p:cTn id="22" dur="2000" fill="hold"/>
                                        <p:tgtEl>
                                          <p:spTgt spid="4"/>
                                        </p:tgtEl>
                                        <p:attrNameLst>
                                          <p:attrName>ppt_x</p:attrName>
                                          <p:attrName>ppt_y</p:attrName>
                                        </p:attrNameLst>
                                      </p:cBhvr>
                                      <p:rCtr x="-4028" y="-10370"/>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11733" cy="6858000"/>
          </a:xfrm>
          <a:prstGeom prst="rect">
            <a:avLst/>
          </a:prstGeom>
        </p:spPr>
      </p:pic>
      <p:sp>
        <p:nvSpPr>
          <p:cNvPr id="3074" name="Rectangle 2"/>
          <p:cNvSpPr>
            <a:spLocks noGrp="1" noChangeArrowheads="1"/>
          </p:cNvSpPr>
          <p:nvPr>
            <p:ph type="title"/>
          </p:nvPr>
        </p:nvSpPr>
        <p:spPr>
          <a:xfrm>
            <a:off x="457200" y="1524000"/>
            <a:ext cx="8229600" cy="3916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said, "Who are You, Lord?" Then the Lord said, "I am Jesus, whom you are persecuting. It is hard for you to kick against the goads</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Acts 9:5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503545" y="229552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558790" y="20306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2" nodeType="withEffect">
                                  <p:stCondLst>
                                    <p:cond delay="0"/>
                                  </p:stCondLst>
                                  <p:childTnLst>
                                    <p:animMotion origin="layout" path="M 3.61111E-6 2.22222E-6 L 0.00625 -0.03866 " pathEditMode="relative" rAng="0" ptsTypes="AA">
                                      <p:cBhvr>
                                        <p:cTn id="19" dur="2000" fill="hold"/>
                                        <p:tgtEl>
                                          <p:spTgt spid="4"/>
                                        </p:tgtEl>
                                        <p:attrNameLst>
                                          <p:attrName>ppt_x</p:attrName>
                                          <p:attrName>ppt_y</p:attrName>
                                        </p:attrNameLst>
                                      </p:cBhvr>
                                      <p:rCtr x="313" y="-1944"/>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1000" cy="6858000"/>
          </a:xfrm>
          <a:prstGeom prst="rect">
            <a:avLst/>
          </a:prstGeom>
        </p:spPr>
      </p:pic>
      <p:sp>
        <p:nvSpPr>
          <p:cNvPr id="6" name="Title 1"/>
          <p:cNvSpPr txBox="1">
            <a:spLocks/>
          </p:cNvSpPr>
          <p:nvPr/>
        </p:nvSpPr>
        <p:spPr>
          <a:xfrm>
            <a:off x="702198" y="3325968"/>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believes in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812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 to her, "I am the resurrection and the life. He who believes in Me, though he may die, he shall live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11:25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558790" y="20306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276475" y="259072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2858034" y="338366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par>
                          <p:cTn id="20" fill="hold">
                            <p:stCondLst>
                              <p:cond delay="500"/>
                            </p:stCondLst>
                            <p:childTnLst>
                              <p:par>
                                <p:cTn id="21" presetID="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childTnLst>
                                </p:cTn>
                              </p:par>
                              <p:par>
                                <p:cTn id="31" presetID="0" presetClass="path" presetSubtype="0" accel="50000" decel="50000" fill="hold" grpId="2" nodeType="withEffect">
                                  <p:stCondLst>
                                    <p:cond delay="0"/>
                                  </p:stCondLst>
                                  <p:childTnLst>
                                    <p:animMotion origin="layout" path="M -2.77778E-6 -3.7037E-7 L -0.35902 0.08194 " pathEditMode="relative" rAng="0" ptsTypes="AA">
                                      <p:cBhvr>
                                        <p:cTn id="32" dur="2000" fill="hold"/>
                                        <p:tgtEl>
                                          <p:spTgt spid="4"/>
                                        </p:tgtEl>
                                        <p:attrNameLst>
                                          <p:attrName>ppt_x</p:attrName>
                                          <p:attrName>ppt_y</p:attrName>
                                        </p:attrNameLst>
                                      </p:cBhvr>
                                      <p:rCtr x="-17951" y="4097"/>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50"/>
                                        <p:tgtEl>
                                          <p:spTgt spid="7"/>
                                        </p:tgtEl>
                                      </p:cBhvr>
                                    </p:animEffect>
                                    <p:set>
                                      <p:cBhvr>
                                        <p:cTn id="41"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940" r="20880" b="6250"/>
          <a:stretch/>
        </p:blipFill>
        <p:spPr>
          <a:xfrm>
            <a:off x="0" y="0"/>
            <a:ext cx="9144000" cy="6858000"/>
          </a:xfrm>
          <a:prstGeom prst="rect">
            <a:avLst/>
          </a:prstGeom>
        </p:spPr>
      </p:pic>
      <p:sp>
        <p:nvSpPr>
          <p:cNvPr id="6" name="Title 1"/>
          <p:cNvSpPr txBox="1">
            <a:spLocks/>
          </p:cNvSpPr>
          <p:nvPr/>
        </p:nvSpPr>
        <p:spPr>
          <a:xfrm>
            <a:off x="3889094" y="4552886"/>
            <a:ext cx="332193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the living</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533400"/>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concerning the resurrection of the dead, have you not read what was spoken to you by God, saying,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the God of Abraham, the God of Isaac, and the God of Jacob'? God is not the God of the dead, but of the living</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22:31-32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276475" y="259072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315075" y="13981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0" presetClass="path" presetSubtype="0" accel="50000" decel="50000" fill="hold" grpId="2" nodeType="withEffect">
                                  <p:stCondLst>
                                    <p:cond delay="0"/>
                                  </p:stCondLst>
                                  <p:childTnLst>
                                    <p:animMotion origin="layout" path="M 5E-6 -3.33333E-6 L 0.44185 -0.17384 " pathEditMode="relative" rAng="0" ptsTypes="AA">
                                      <p:cBhvr>
                                        <p:cTn id="26" dur="2000" fill="hold"/>
                                        <p:tgtEl>
                                          <p:spTgt spid="4"/>
                                        </p:tgtEl>
                                        <p:attrNameLst>
                                          <p:attrName>ppt_x</p:attrName>
                                          <p:attrName>ppt_y</p:attrName>
                                        </p:attrNameLst>
                                      </p:cBhvr>
                                      <p:rCtr x="22083" y="-8704"/>
                                    </p:animMotion>
                                  </p:childTnLst>
                                </p:cTn>
                              </p:par>
                              <p:par>
                                <p:cTn id="27" presetID="10" presetClass="exit" presetSubtype="0" fill="hold" grpId="1" nodeType="withEffect">
                                  <p:stCondLst>
                                    <p:cond delay="0"/>
                                  </p:stCondLst>
                                  <p:childTnLst>
                                    <p:animEffect transition="out" filter="fade">
                                      <p:cBhvr>
                                        <p:cTn id="28" dur="1500"/>
                                        <p:tgtEl>
                                          <p:spTgt spid="3074"/>
                                        </p:tgtEl>
                                      </p:cBhvr>
                                    </p:animEffect>
                                    <p:set>
                                      <p:cBhvr>
                                        <p:cTn id="29" dur="1" fill="hold">
                                          <p:stCondLst>
                                            <p:cond delay="149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493854" y="3360693"/>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believes in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41438"/>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said to them, "I am the bread of life. He who comes to Me shall never hunger, and he who believes in Me shall never thirst</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6:35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315075" y="13981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049905" y="23354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636937" y="2217420"/>
            <a:ext cx="1934813" cy="837615"/>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source</a:t>
            </a:r>
            <a:endPar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childTnLst>
                                </p:cTn>
                              </p:par>
                              <p:par>
                                <p:cTn id="31" presetID="0" presetClass="path" presetSubtype="0" accel="50000" decel="50000" fill="hold" grpId="2" nodeType="withEffect">
                                  <p:stCondLst>
                                    <p:cond delay="0"/>
                                  </p:stCondLst>
                                  <p:childTnLst>
                                    <p:animMotion origin="layout" path="M -1.66667E-6 -7.40741E-7 L -0.35694 0.13681 " pathEditMode="relative" rAng="0" ptsTypes="AA">
                                      <p:cBhvr>
                                        <p:cTn id="32" dur="2000" fill="hold"/>
                                        <p:tgtEl>
                                          <p:spTgt spid="4"/>
                                        </p:tgtEl>
                                        <p:attrNameLst>
                                          <p:attrName>ppt_x</p:attrName>
                                          <p:attrName>ppt_y</p:attrName>
                                        </p:attrNameLst>
                                      </p:cBhvr>
                                      <p:rCtr x="-17847" y="6829"/>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1000"/>
                                        <p:tgtEl>
                                          <p:spTgt spid="7"/>
                                        </p:tgtEl>
                                        <p:attrNameLst>
                                          <p:attrName>ppt_w</p:attrName>
                                        </p:attrNameLst>
                                      </p:cBhvr>
                                      <p:tavLst>
                                        <p:tav tm="0">
                                          <p:val>
                                            <p:strVal val="ppt_w"/>
                                          </p:val>
                                        </p:tav>
                                        <p:tav tm="100000">
                                          <p:val>
                                            <p:fltVal val="0"/>
                                          </p:val>
                                        </p:tav>
                                      </p:tavLst>
                                    </p:anim>
                                    <p:anim calcmode="lin" valueType="num">
                                      <p:cBhvr>
                                        <p:cTn id="41" dur="1000"/>
                                        <p:tgtEl>
                                          <p:spTgt spid="7"/>
                                        </p:tgtEl>
                                        <p:attrNameLst>
                                          <p:attrName>ppt_h</p:attrName>
                                        </p:attrNameLst>
                                      </p:cBhvr>
                                      <p:tavLst>
                                        <p:tav tm="0">
                                          <p:val>
                                            <p:strVal val="ppt_h"/>
                                          </p:val>
                                        </p:tav>
                                        <p:tav tm="100000">
                                          <p:val>
                                            <p:fltVal val="0"/>
                                          </p:val>
                                        </p:tav>
                                      </p:tavLst>
                                    </p:anim>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93763" cy="6934200"/>
          </a:xfrm>
          <a:prstGeom prst="rect">
            <a:avLst/>
          </a:prstGeom>
        </p:spPr>
      </p:pic>
      <p:sp>
        <p:nvSpPr>
          <p:cNvPr id="8" name="Title 1"/>
          <p:cNvSpPr txBox="1">
            <a:spLocks/>
          </p:cNvSpPr>
          <p:nvPr/>
        </p:nvSpPr>
        <p:spPr>
          <a:xfrm>
            <a:off x="4178462" y="3078865"/>
            <a:ext cx="3125164" cy="899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follows Me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9" name="Title 1"/>
          <p:cNvSpPr txBox="1">
            <a:spLocks/>
          </p:cNvSpPr>
          <p:nvPr/>
        </p:nvSpPr>
        <p:spPr>
          <a:xfrm>
            <a:off x="1759352" y="4437138"/>
            <a:ext cx="3055716" cy="887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light of life</a:t>
            </a:r>
            <a:endPar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76400"/>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spoke to them again, saying, "I am the light of the world. He who follows Me shall not walk in darkness, but have the light of life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8:12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049905" y="23354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523281" y="829519"/>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0"/>
                                  </p:stCondLst>
                                  <p:childTnLst>
                                    <p:set>
                                      <p:cBhvr override="childStyle">
                                        <p:cTn id="26" dur="500" fill="hold"/>
                                        <p:tgtEl>
                                          <p:spTgt spid="9"/>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
                                        <p:tgtEl>
                                          <p:spTgt spid="4"/>
                                        </p:tgtEl>
                                      </p:cBhvr>
                                    </p:animEffect>
                                  </p:childTnLst>
                                </p:cTn>
                              </p:par>
                              <p:par>
                                <p:cTn id="32" presetID="0" presetClass="path" presetSubtype="0" accel="50000" decel="50000" fill="hold" grpId="2" nodeType="withEffect">
                                  <p:stCondLst>
                                    <p:cond delay="0"/>
                                  </p:stCondLst>
                                  <p:childTnLst>
                                    <p:animMotion origin="layout" path="M -3.61111E-6 -4.81481E-6 L -0.05746 -0.21921 " pathEditMode="relative" rAng="0" ptsTypes="AA">
                                      <p:cBhvr>
                                        <p:cTn id="33" dur="2000" fill="hold"/>
                                        <p:tgtEl>
                                          <p:spTgt spid="4"/>
                                        </p:tgtEl>
                                        <p:attrNameLst>
                                          <p:attrName>ppt_x</p:attrName>
                                          <p:attrName>ppt_y</p:attrName>
                                        </p:attrNameLst>
                                      </p:cBhvr>
                                      <p:rCtr x="-2882" y="-10972"/>
                                    </p:animMotion>
                                  </p:childTnLst>
                                </p:cTn>
                              </p:par>
                              <p:par>
                                <p:cTn id="34" presetID="10" presetClass="exit" presetSubtype="0" fill="hold" grpId="1" nodeType="withEffect">
                                  <p:stCondLst>
                                    <p:cond delay="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3074" grpId="0"/>
      <p:bldP spid="3074" grpId="1"/>
      <p:bldP spid="4" grpId="0"/>
      <p:bldP spid="4" grpId="2"/>
      <p:bldP spid="4" grpId="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6858000"/>
          </a:xfrm>
          <a:prstGeom prst="rect">
            <a:avLst/>
          </a:prstGeom>
        </p:spPr>
      </p:pic>
      <p:sp>
        <p:nvSpPr>
          <p:cNvPr id="3074" name="Rectangle 2"/>
          <p:cNvSpPr>
            <a:spLocks noGrp="1" noChangeArrowheads="1"/>
          </p:cNvSpPr>
          <p:nvPr>
            <p:ph type="title"/>
          </p:nvPr>
        </p:nvSpPr>
        <p:spPr>
          <a:xfrm>
            <a:off x="838200" y="2209800"/>
            <a:ext cx="7239000" cy="2392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long as I am in the world,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the light of the world</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9:5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531870" y="23107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523281" y="829519"/>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004948" y="298270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49580" y="31870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accel="50000" decel="50000" fill="hold" grpId="2" nodeType="withEffect">
                                  <p:stCondLst>
                                    <p:cond delay="0"/>
                                  </p:stCondLst>
                                  <p:childTnLst>
                                    <p:animMotion origin="layout" path="M -1.38889E-6 -2.59259E-6 L -0.11007 -0.21574 " pathEditMode="relative" rAng="0" ptsTypes="AA">
                                      <p:cBhvr>
                                        <p:cTn id="12" dur="2000" spd="-100000" fill="hold"/>
                                        <p:tgtEl>
                                          <p:spTgt spid="4"/>
                                        </p:tgtEl>
                                        <p:attrNameLst>
                                          <p:attrName>ppt_x</p:attrName>
                                          <p:attrName>ppt_y</p:attrName>
                                        </p:attrNameLst>
                                      </p:cBhvr>
                                      <p:rCtr x="-5503" y="-10787"/>
                                    </p:animMotion>
                                  </p:childTnLst>
                                </p:cTn>
                              </p:par>
                              <p:par>
                                <p:cTn id="13" presetID="0" presetClass="path" presetSubtype="0" accel="50000" decel="50000" fill="hold" grpId="2" nodeType="withEffect">
                                  <p:stCondLst>
                                    <p:cond delay="0"/>
                                  </p:stCondLst>
                                  <p:childTnLst>
                                    <p:animMotion origin="layout" path="M -2.5E-6 7.40741E-7 L 0.16615 -0.31389 " pathEditMode="relative" rAng="0" ptsTypes="AA">
                                      <p:cBhvr>
                                        <p:cTn id="14" dur="2000" spd="-100000" fill="hold"/>
                                        <p:tgtEl>
                                          <p:spTgt spid="6"/>
                                        </p:tgtEl>
                                        <p:attrNameLst>
                                          <p:attrName>ppt_x</p:attrName>
                                          <p:attrName>ppt_y</p:attrName>
                                        </p:attrNameLst>
                                      </p:cBhvr>
                                      <p:rCtr x="8299" y="-15694"/>
                                    </p:animMotion>
                                  </p:childTnLst>
                                </p:cTn>
                              </p:par>
                              <p:par>
                                <p:cTn id="15" presetID="15" presetClass="entr" presetSubtype="0" fill="hold" grpId="0" nodeType="withEffect">
                                  <p:stCondLst>
                                    <p:cond delay="16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anim calcmode="lin" valueType="num">
                                      <p:cBhvr>
                                        <p:cTn id="1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2600"/>
                            </p:stCondLst>
                            <p:childTnLst>
                              <p:par>
                                <p:cTn id="22" presetID="10" presetClass="exit" presetSubtype="0" fill="hold" grpId="1"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3"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10" presetClass="entr" presetSubtype="0" fill="hold" grpId="3"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0" presetClass="path" presetSubtype="0" accel="50000" decel="50000" fill="hold" grpId="4" nodeType="withEffect">
                                  <p:stCondLst>
                                    <p:cond delay="0"/>
                                  </p:stCondLst>
                                  <p:childTnLst>
                                    <p:animMotion origin="layout" path="M -1.38889E-6 -2.59259E-6 L -0.33698 0.12801 " pathEditMode="relative" rAng="0" ptsTypes="AA">
                                      <p:cBhvr>
                                        <p:cTn id="37" dur="2000" fill="hold"/>
                                        <p:tgtEl>
                                          <p:spTgt spid="4"/>
                                        </p:tgtEl>
                                        <p:attrNameLst>
                                          <p:attrName>ppt_x</p:attrName>
                                          <p:attrName>ppt_y</p:attrName>
                                        </p:attrNameLst>
                                      </p:cBhvr>
                                      <p:rCtr x="-16858" y="6389"/>
                                    </p:animMotion>
                                  </p:childTnLst>
                                </p:cTn>
                              </p:par>
                              <p:par>
                                <p:cTn id="38" presetID="0" presetClass="path" presetSubtype="0" accel="50000" decel="50000" fill="hold" grpId="4" nodeType="withEffect">
                                  <p:stCondLst>
                                    <p:cond delay="0"/>
                                  </p:stCondLst>
                                  <p:childTnLst>
                                    <p:animMotion origin="layout" path="M -2.5E-6 7.40741E-7 L -0.06059 0.03009 " pathEditMode="relative" rAng="0" ptsTypes="AA">
                                      <p:cBhvr>
                                        <p:cTn id="39" dur="2000" fill="hold"/>
                                        <p:tgtEl>
                                          <p:spTgt spid="6"/>
                                        </p:tgtEl>
                                        <p:attrNameLst>
                                          <p:attrName>ppt_x</p:attrName>
                                          <p:attrName>ppt_y</p:attrName>
                                        </p:attrNameLst>
                                      </p:cBhvr>
                                      <p:rCtr x="-3038" y="1505"/>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4" grpId="4"/>
      <p:bldP spid="7" grpId="1"/>
      <p:bldP spid="6" grpId="0"/>
      <p:bldP spid="6" grpId="1"/>
      <p:bldP spid="6" grpId="2"/>
      <p:bldP spid="6" grpId="3"/>
      <p:bldP spid="6" grpId="4"/>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3074" name="Rectangle 2"/>
          <p:cNvSpPr>
            <a:spLocks noGrp="1" noChangeArrowheads="1"/>
          </p:cNvSpPr>
          <p:nvPr>
            <p:ph type="title"/>
          </p:nvPr>
        </p:nvSpPr>
        <p:spPr>
          <a:xfrm>
            <a:off x="457200" y="1828800"/>
            <a:ext cx="8077200" cy="3001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where two or three are gathered together in My name,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there in the midst of them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18:20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49580" y="31870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7056120" y="25640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p>
        </p:txBody>
      </p:sp>
    </p:spTree>
    <p:extLst>
      <p:ext uri="{BB962C8B-B14F-4D97-AF65-F5344CB8AC3E}">
        <p14:creationId xmlns:p14="http://schemas.microsoft.com/office/powerpoint/2010/main" val="218962794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2" nodeType="withEffect">
                                  <p:stCondLst>
                                    <p:cond delay="0"/>
                                  </p:stCondLst>
                                  <p:childTnLst>
                                    <p:animMotion origin="layout" path="M 1.38889E-6 -3.7037E-7 L 0.72274 -0.09051 " pathEditMode="relative" rAng="0" ptsTypes="AA">
                                      <p:cBhvr>
                                        <p:cTn id="19" dur="2000" fill="hold"/>
                                        <p:tgtEl>
                                          <p:spTgt spid="4"/>
                                        </p:tgtEl>
                                        <p:attrNameLst>
                                          <p:attrName>ppt_x</p:attrName>
                                          <p:attrName>ppt_y</p:attrName>
                                        </p:attrNameLst>
                                      </p:cBhvr>
                                      <p:rCtr x="36128" y="-4537"/>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0347798" cy="6858000"/>
          </a:xfrm>
          <a:prstGeom prst="rect">
            <a:avLst/>
          </a:prstGeom>
        </p:spPr>
      </p:pic>
      <p:sp>
        <p:nvSpPr>
          <p:cNvPr id="3074" name="Rectangle 2"/>
          <p:cNvSpPr>
            <a:spLocks noGrp="1" noChangeArrowheads="1"/>
          </p:cNvSpPr>
          <p:nvPr>
            <p:ph type="title"/>
          </p:nvPr>
        </p:nvSpPr>
        <p:spPr>
          <a:xfrm>
            <a:off x="457200" y="503238"/>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Come to Me, all you who labor and are heavy laden, and I will give you rest.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Take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yoke upon you and learn from Me, for I am gentle and lowly in heart, and you will find rest for your souls.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yoke is easy and My burden is light</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Matthew 11:28-30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7056120" y="256405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6" name="Rectangle 2" hidden="1"/>
          <p:cNvSpPr txBox="1">
            <a:spLocks noChangeArrowheads="1"/>
          </p:cNvSpPr>
          <p:nvPr/>
        </p:nvSpPr>
        <p:spPr bwMode="auto">
          <a:xfrm>
            <a:off x="4282223" y="3570951"/>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4397467" y="323715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
                                        <p:tgtEl>
                                          <p:spTgt spid="4"/>
                                        </p:tgtEl>
                                      </p:cBhvr>
                                    </p:animEffect>
                                  </p:childTnLst>
                                </p:cTn>
                              </p:par>
                              <p:par>
                                <p:cTn id="27" presetID="0" presetClass="path" presetSubtype="0" accel="50000" decel="50000" fill="hold" grpId="2" nodeType="withEffect">
                                  <p:stCondLst>
                                    <p:cond delay="0"/>
                                  </p:stCondLst>
                                  <p:childTnLst>
                                    <p:animMotion origin="layout" path="M 1.94444E-6 1.85185E-6 L -0.30313 0.14722 " pathEditMode="relative" rAng="0" ptsTypes="AA">
                                      <p:cBhvr>
                                        <p:cTn id="28" dur="2000" fill="hold"/>
                                        <p:tgtEl>
                                          <p:spTgt spid="4"/>
                                        </p:tgtEl>
                                        <p:attrNameLst>
                                          <p:attrName>ppt_x</p:attrName>
                                          <p:attrName>ppt_y</p:attrName>
                                        </p:attrNameLst>
                                      </p:cBhvr>
                                      <p:rCtr x="-15156" y="7361"/>
                                    </p:animMotion>
                                  </p:childTnLst>
                                </p:cTn>
                              </p:par>
                              <p:par>
                                <p:cTn id="29" presetID="10" presetClass="exit" presetSubtype="0" fill="hold" grpId="1" nodeType="withEffect">
                                  <p:stCondLst>
                                    <p:cond delay="0"/>
                                  </p:stCondLst>
                                  <p:childTnLst>
                                    <p:animEffect transition="out" filter="fade">
                                      <p:cBhvr>
                                        <p:cTn id="30" dur="1500"/>
                                        <p:tgtEl>
                                          <p:spTgt spid="3074"/>
                                        </p:tgtEl>
                                      </p:cBhvr>
                                    </p:animEffect>
                                    <p:set>
                                      <p:cBhvr>
                                        <p:cTn id="31" dur="1" fill="hold">
                                          <p:stCondLst>
                                            <p:cond delay="1499"/>
                                          </p:stCondLst>
                                        </p:cTn>
                                        <p:tgtEl>
                                          <p:spTgt spid="307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50"/>
                                        <p:tgtEl>
                                          <p:spTgt spid="7"/>
                                        </p:tgtEl>
                                      </p:cBhvr>
                                    </p:animEffect>
                                    <p:set>
                                      <p:cBhvr>
                                        <p:cTn id="34"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73408"/>
          </a:xfrm>
          <a:prstGeom prst="rect">
            <a:avLst/>
          </a:prstGeom>
        </p:spPr>
      </p:pic>
      <p:sp>
        <p:nvSpPr>
          <p:cNvPr id="4" name="Rectangle 2"/>
          <p:cNvSpPr txBox="1">
            <a:spLocks noChangeArrowheads="1"/>
          </p:cNvSpPr>
          <p:nvPr/>
        </p:nvSpPr>
        <p:spPr bwMode="auto">
          <a:xfrm>
            <a:off x="7338060" y="88955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8207" r="25844"/>
          <a:stretch/>
        </p:blipFill>
        <p:spPr>
          <a:xfrm>
            <a:off x="5324353" y="1925"/>
            <a:ext cx="1458411" cy="6873408"/>
          </a:xfrm>
          <a:prstGeom prst="rect">
            <a:avLst/>
          </a:prstGeom>
        </p:spPr>
      </p:pic>
      <p:sp>
        <p:nvSpPr>
          <p:cNvPr id="10" name="Title 1"/>
          <p:cNvSpPr txBox="1">
            <a:spLocks/>
          </p:cNvSpPr>
          <p:nvPr/>
        </p:nvSpPr>
        <p:spPr>
          <a:xfrm>
            <a:off x="2422918" y="4255674"/>
            <a:ext cx="3634451" cy="10222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enters by Me</a:t>
            </a:r>
            <a:endPar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6" name="Rectangle 2"/>
          <p:cNvSpPr txBox="1">
            <a:spLocks noChangeArrowheads="1"/>
          </p:cNvSpPr>
          <p:nvPr/>
        </p:nvSpPr>
        <p:spPr bwMode="auto">
          <a:xfrm>
            <a:off x="4282223" y="3570951"/>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said to them again, "Most assuredly, I say to you, I am the door of the sheep.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 ever came before Me are thieves and robbers, but the sheep did not hear them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the door. If anyone enters by Me, he will be saved, and will go in and out and find pasture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10:7-9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590164" y="4851939"/>
            <a:ext cx="167832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smtClean="0">
                <a:solidFill>
                  <a:srgbClr val="CC9900"/>
                </a:solidFill>
                <a:latin typeface="Calibri" panose="020F0502020204030204" pitchFamily="34" charset="0"/>
                <a:cs typeface="Calibri" panose="020F0502020204030204" pitchFamily="34" charset="0"/>
              </a:rPr>
              <a:t>saved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5" name="Rectangle 2" hidden="1"/>
          <p:cNvSpPr txBox="1">
            <a:spLocks noChangeArrowheads="1"/>
          </p:cNvSpPr>
          <p:nvPr/>
        </p:nvSpPr>
        <p:spPr bwMode="auto">
          <a:xfrm>
            <a:off x="6848475" y="320230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7" fill="hold">
                            <p:stCondLst>
                              <p:cond delay="7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
                                        <p:tgtEl>
                                          <p:spTgt spid="6"/>
                                        </p:tgtEl>
                                      </p:cBhvr>
                                    </p:animEffect>
                                  </p:childTnLst>
                                </p:cTn>
                              </p:par>
                              <p:par>
                                <p:cTn id="42" presetID="10" presetClass="exit" presetSubtype="0" fill="hold" grpId="2" nodeType="withEffect">
                                  <p:stCondLst>
                                    <p:cond delay="0"/>
                                  </p:stCondLst>
                                  <p:iterate type="lt">
                                    <p:tmPct val="0"/>
                                  </p:iterate>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1250"/>
                            </p:stCondLst>
                            <p:childTnLst>
                              <p:par>
                                <p:cTn id="49" presetID="0" presetClass="path" presetSubtype="0" accel="50000" decel="50000" fill="hold" grpId="2" nodeType="afterEffect">
                                  <p:stCondLst>
                                    <p:cond delay="0"/>
                                  </p:stCondLst>
                                  <p:childTnLst>
                                    <p:animMotion origin="layout" path="M 2.77778E-6 3.33333E-6 L -0.1842 0.0287 C -0.23125 0.0368 -0.25434 0.03958 -0.28282 0.04907 C -0.31129 0.05856 -0.33438 0.06944 -0.35504 0.08611 C -0.3757 0.10277 -0.39427 0.12685 -0.40695 0.14861 C -0.41962 0.17037 -0.42709 0.19004 -0.43091 0.21597 C -0.43472 0.24166 -0.4349 0.27523 -0.42969 0.30393 C -0.42448 0.33264 -0.41788 0.36365 -0.39931 0.38819 C -0.38073 0.41273 -0.3467 0.44027 -0.31823 0.45069 C -0.28976 0.46111 -0.25868 0.45486 -0.22847 0.45069 C -0.19827 0.44652 -0.16198 0.43611 -0.13733 0.42546 C -0.11268 0.41481 -0.09462 0.40069 -0.08143 0.38657 C -0.06719 0.37245 -0.05712 0.34722 -0.05347 0.33703 " pathEditMode="relative" rAng="0" ptsTypes="AAAAAAAAAAAAA">
                                      <p:cBhvr>
                                        <p:cTn id="50" dur="2000" fill="hold"/>
                                        <p:tgtEl>
                                          <p:spTgt spid="4"/>
                                        </p:tgtEl>
                                        <p:attrNameLst>
                                          <p:attrName>ppt_x</p:attrName>
                                          <p:attrName>ppt_y</p:attrName>
                                        </p:attrNameLst>
                                      </p:cBhvr>
                                      <p:rCtr x="-21684" y="22824"/>
                                    </p:animMotion>
                                  </p:childTnLst>
                                </p:cTn>
                              </p:par>
                              <p:par>
                                <p:cTn id="51" presetID="0" presetClass="path" presetSubtype="0" accel="50000" decel="50000" fill="hold" grpId="2" nodeType="withEffect">
                                  <p:stCondLst>
                                    <p:cond delay="0"/>
                                  </p:stCondLst>
                                  <p:childTnLst>
                                    <p:animMotion origin="layout" path="M 4.16667E-6 -0.00046 C 0.0026 0.00833 0.00711 0.01736 0.02152 0.02245 C 0.03559 0.02778 0.06215 0.03148 0.08472 0.03125 C 0.10729 0.03079 0.13645 0.02523 0.15729 0.02037 C 0.17795 0.01551 0.19323 0.00949 0.20902 0.00185 C 0.22413 -0.00602 0.23888 -0.0169 0.25069 -0.02616 C 0.2618 -0.03472 0.27448 -0.04676 0.28073 -0.05232 " pathEditMode="relative" rAng="0" ptsTypes="AAAAAAA">
                                      <p:cBhvr>
                                        <p:cTn id="52" dur="2000" fill="hold"/>
                                        <p:tgtEl>
                                          <p:spTgt spid="6"/>
                                        </p:tgtEl>
                                        <p:attrNameLst>
                                          <p:attrName>ppt_x</p:attrName>
                                          <p:attrName>ppt_y</p:attrName>
                                        </p:attrNameLst>
                                      </p:cBhvr>
                                      <p:rCtr x="14028" y="-995"/>
                                    </p:animMotion>
                                  </p:childTnLst>
                                </p:cTn>
                              </p:par>
                              <p:par>
                                <p:cTn id="53" presetID="1" presetClass="exit" presetSubtype="0" fill="hold" nodeType="withEffect">
                                  <p:stCondLst>
                                    <p:cond delay="1000"/>
                                  </p:stCondLst>
                                  <p:childTnLst>
                                    <p:set>
                                      <p:cBhvr>
                                        <p:cTn id="54" dur="1" fill="hold">
                                          <p:stCondLst>
                                            <p:cond delay="0"/>
                                          </p:stCondLst>
                                        </p:cTn>
                                        <p:tgtEl>
                                          <p:spTgt spid="8"/>
                                        </p:tgtEl>
                                        <p:attrNameLst>
                                          <p:attrName>style.visibility</p:attrName>
                                        </p:attrNameLst>
                                      </p:cBhvr>
                                      <p:to>
                                        <p:strVal val="hidden"/>
                                      </p:to>
                                    </p:set>
                                  </p:childTnLst>
                                </p:cTn>
                              </p:par>
                            </p:childTnLst>
                          </p:cTn>
                        </p:par>
                        <p:par>
                          <p:cTn id="55" fill="hold">
                            <p:stCondLst>
                              <p:cond delay="3250"/>
                            </p:stCondLst>
                            <p:childTnLst>
                              <p:par>
                                <p:cTn id="56" presetID="10" presetClass="exit" presetSubtype="0" fill="hold" grpId="1" nodeType="after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p:bldP spid="10" grpId="1"/>
      <p:bldP spid="10" grpId="2"/>
      <p:bldP spid="6" grpId="0"/>
      <p:bldP spid="6" grpId="2"/>
      <p:bldP spid="6" grpId="3"/>
      <p:bldP spid="3074" grpId="0"/>
      <p:bldP spid="3074" grpId="1"/>
      <p:bldP spid="9" grpId="0"/>
      <p:bldP spid="9" grpId="1"/>
      <p:bldP spid="9"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704520" y="2546429"/>
            <a:ext cx="1574157"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endPar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7" name="Title 1"/>
          <p:cNvSpPr txBox="1">
            <a:spLocks/>
          </p:cNvSpPr>
          <p:nvPr/>
        </p:nvSpPr>
        <p:spPr>
          <a:xfrm>
            <a:off x="2500132" y="3217760"/>
            <a:ext cx="4572000" cy="9894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more abundantly</a:t>
            </a:r>
            <a:endPar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427038"/>
            <a:ext cx="8229600" cy="5897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thief does not come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except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steal, and to kill, and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destroy. I have come that they may have life, and that they may have it more abundantly.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 shepherd. The good shepherd gives His life for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sheep</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10:10-11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848475" y="320230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440805" y="28078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
                                        <p:tgtEl>
                                          <p:spTgt spid="4"/>
                                        </p:tgtEl>
                                      </p:cBhvr>
                                    </p:animEffect>
                                  </p:childTnLst>
                                </p:cTn>
                              </p:par>
                              <p:par>
                                <p:cTn id="31" presetID="0" presetClass="path" presetSubtype="0" accel="50000" decel="50000" fill="hold" grpId="2" nodeType="withEffect">
                                  <p:stCondLst>
                                    <p:cond delay="0"/>
                                  </p:stCondLst>
                                  <p:childTnLst>
                                    <p:animMotion origin="layout" path="M 5E-6 -3.7037E-6 L -0.04462 -0.0574 " pathEditMode="relative" rAng="0" ptsTypes="AA">
                                      <p:cBhvr>
                                        <p:cTn id="32" dur="2000" fill="hold"/>
                                        <p:tgtEl>
                                          <p:spTgt spid="4"/>
                                        </p:tgtEl>
                                        <p:attrNameLst>
                                          <p:attrName>ppt_x</p:attrName>
                                          <p:attrName>ppt_y</p:attrName>
                                        </p:attrNameLst>
                                      </p:cBhvr>
                                      <p:rCtr x="-2240" y="-2870"/>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2"/>
      <p:bldP spid="4"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5240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said to Moses, "I AM WHO I AM." And He said, "Thus you shall say to the children of Israel, 'I AM has sent me to you</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Exodus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3:14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038600" y="2514600"/>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667500" y="1507319"/>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971675" y="2179320"/>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045970" y="3522265"/>
            <a:ext cx="16687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948814" y="1504870"/>
            <a:ext cx="1362075"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4156710" y="2512695"/>
            <a:ext cx="143637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4337684" y="1916350"/>
            <a:ext cx="1362075"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4"/>
                                        </p:tgtEl>
                                        <p:attrNameLst>
                                          <p:attrName>style.visibility</p:attrName>
                                        </p:attrNameLst>
                                      </p:cBhvr>
                                      <p:to>
                                        <p:strVal val="hidden"/>
                                      </p:to>
                                    </p:set>
                                    <p:animEffect transition="out"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50000" decel="50000" fill="hold" grpId="2" nodeType="withEffect">
                                  <p:stCondLst>
                                    <p:cond delay="0"/>
                                  </p:stCondLst>
                                  <p:childTnLst>
                                    <p:animMotion origin="layout" path="M -2.5E-6 -2.96296E-6 L -0.28698 0.14699 " pathEditMode="relative" rAng="0" ptsTypes="AA">
                                      <p:cBhvr>
                                        <p:cTn id="17" dur="2000" spd="-100000" fill="hold"/>
                                        <p:tgtEl>
                                          <p:spTgt spid="5"/>
                                        </p:tgtEl>
                                        <p:attrNameLst>
                                          <p:attrName>ppt_x</p:attrName>
                                          <p:attrName>ppt_y</p:attrName>
                                        </p:attrNameLst>
                                      </p:cBhvr>
                                      <p:rCtr x="-14358" y="7338"/>
                                    </p:animMotion>
                                  </p:childTnLst>
                                </p:cTn>
                              </p:par>
                              <p:par>
                                <p:cTn id="18" presetID="0" presetClass="path" presetSubtype="0" accel="50000" decel="50000" fill="hold" grpId="2" nodeType="withEffect">
                                  <p:stCondLst>
                                    <p:cond delay="0"/>
                                  </p:stCondLst>
                                  <p:childTnLst>
                                    <p:animMotion origin="layout" path="M -8.33333E-7 3.7037E-7 L 0.22639 0.04907 " pathEditMode="relative" rAng="0" ptsTypes="AA">
                                      <p:cBhvr>
                                        <p:cTn id="19" dur="2000" spd="-100000" fill="hold"/>
                                        <p:tgtEl>
                                          <p:spTgt spid="6"/>
                                        </p:tgtEl>
                                        <p:attrNameLst>
                                          <p:attrName>ppt_x</p:attrName>
                                          <p:attrName>ppt_y</p:attrName>
                                        </p:attrNameLst>
                                      </p:cBhvr>
                                      <p:rCtr x="11319" y="2454"/>
                                    </p:animMotion>
                                  </p:childTnLst>
                                </p:cTn>
                              </p:par>
                              <p:par>
                                <p:cTn id="20" presetID="0" presetClass="path" presetSubtype="0" accel="50000" decel="50000" fill="hold" grpId="2" nodeType="withEffect">
                                  <p:stCondLst>
                                    <p:cond delay="0"/>
                                  </p:stCondLst>
                                  <p:childTnLst>
                                    <p:animMotion origin="layout" path="M -5.55556E-7 -2.96296E-6 L 0.21823 -0.14722 " pathEditMode="relative" rAng="0" ptsTypes="AA">
                                      <p:cBhvr>
                                        <p:cTn id="21" dur="2000" spd="-100000" fill="hold"/>
                                        <p:tgtEl>
                                          <p:spTgt spid="7"/>
                                        </p:tgtEl>
                                        <p:attrNameLst>
                                          <p:attrName>ppt_x</p:attrName>
                                          <p:attrName>ppt_y</p:attrName>
                                        </p:attrNameLst>
                                      </p:cBhvr>
                                      <p:rCtr x="10903" y="-7361"/>
                                    </p:animMotion>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000" fill="hold"/>
                                        <p:tgtEl>
                                          <p:spTgt spid="3074"/>
                                        </p:tgtEl>
                                        <p:attrNameLst>
                                          <p:attrName>ppt_w</p:attrName>
                                        </p:attrNameLst>
                                      </p:cBhvr>
                                      <p:tavLst>
                                        <p:tav tm="0">
                                          <p:val>
                                            <p:fltVal val="0"/>
                                          </p:val>
                                        </p:tav>
                                        <p:tav tm="100000">
                                          <p:val>
                                            <p:strVal val="#ppt_w"/>
                                          </p:val>
                                        </p:tav>
                                      </p:tavLst>
                                    </p:anim>
                                    <p:anim calcmode="lin" valueType="num">
                                      <p:cBhvr>
                                        <p:cTn id="26" dur="1000" fill="hold"/>
                                        <p:tgtEl>
                                          <p:spTgt spid="3074"/>
                                        </p:tgtEl>
                                        <p:attrNameLst>
                                          <p:attrName>ppt_h</p:attrName>
                                        </p:attrNameLst>
                                      </p:cBhvr>
                                      <p:tavLst>
                                        <p:tav tm="0">
                                          <p:val>
                                            <p:fltVal val="0"/>
                                          </p:val>
                                        </p:tav>
                                        <p:tav tm="100000">
                                          <p:val>
                                            <p:strVal val="#ppt_h"/>
                                          </p:val>
                                        </p:tav>
                                      </p:tavLst>
                                    </p:anim>
                                  </p:childTnLst>
                                </p:cTn>
                              </p:par>
                              <p:par>
                                <p:cTn id="27" presetID="0" presetClass="path" presetSubtype="0" accel="50000" decel="50000" fill="hold" grpId="2" nodeType="withEffect">
                                  <p:stCondLst>
                                    <p:cond delay="0"/>
                                  </p:stCondLst>
                                  <p:childTnLst>
                                    <p:animMotion origin="layout" path="M 0 0 L -0.26962 -0.03376 " pathEditMode="relative" ptsTypes="AA">
                                      <p:cBhvr>
                                        <p:cTn id="28" dur="1000" spd="-100000" fill="hold"/>
                                        <p:tgtEl>
                                          <p:spTgt spid="3074"/>
                                        </p:tgtEl>
                                        <p:attrNameLst>
                                          <p:attrName>ppt_x</p:attrName>
                                          <p:attrName>ppt_y</p:attrName>
                                        </p:attrNameLst>
                                      </p:cBhvr>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childTnLst>
                                </p:cTn>
                              </p:par>
                              <p:par>
                                <p:cTn id="36" presetID="0" presetClass="path" presetSubtype="0" accel="50000" decel="50000" fill="hold" grpId="2" nodeType="withEffect">
                                  <p:stCondLst>
                                    <p:cond delay="0"/>
                                  </p:stCondLst>
                                  <p:childTnLst>
                                    <p:animMotion origin="layout" path="M -3.61111E-6 0 L 0.26111 0.06019 " pathEditMode="relative" rAng="0" ptsTypes="AA">
                                      <p:cBhvr>
                                        <p:cTn id="37" dur="2000" fill="hold"/>
                                        <p:tgtEl>
                                          <p:spTgt spid="9"/>
                                        </p:tgtEl>
                                        <p:attrNameLst>
                                          <p:attrName>ppt_x</p:attrName>
                                          <p:attrName>ppt_y</p:attrName>
                                        </p:attrNameLst>
                                      </p:cBhvr>
                                      <p:rCtr x="13056" y="3009"/>
                                    </p:animMotion>
                                  </p:childTnLst>
                                </p:cTn>
                              </p:par>
                            </p:childTnLst>
                          </p:cTn>
                        </p:par>
                        <p:par>
                          <p:cTn id="38" fill="hold">
                            <p:stCondLst>
                              <p:cond delay="2000"/>
                            </p:stCondLst>
                            <p:childTnLst>
                              <p:par>
                                <p:cTn id="39" presetID="10" presetClass="exit" presetSubtype="0" fill="hold" grpId="0" nodeType="after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3" nodeType="withEffect">
                                  <p:stCondLst>
                                    <p:cond delay="0"/>
                                  </p:stCondLst>
                                  <p:childTnLst>
                                    <p:animEffect transition="out" filter="fade">
                                      <p:cBhvr>
                                        <p:cTn id="43" dur="1500"/>
                                        <p:tgtEl>
                                          <p:spTgt spid="3074"/>
                                        </p:tgtEl>
                                      </p:cBhvr>
                                    </p:animEffect>
                                    <p:set>
                                      <p:cBhvr>
                                        <p:cTn id="44" dur="1" fill="hold">
                                          <p:stCondLst>
                                            <p:cond delay="1499"/>
                                          </p:stCondLst>
                                        </p:cTn>
                                        <p:tgtEl>
                                          <p:spTgt spid="3074"/>
                                        </p:tgtEl>
                                        <p:attrNameLst>
                                          <p:attrName>style.visibility</p:attrName>
                                        </p:attrNameLst>
                                      </p:cBhvr>
                                      <p:to>
                                        <p:strVal val="hidden"/>
                                      </p:to>
                                    </p:set>
                                  </p:childTnLst>
                                </p:cTn>
                              </p:par>
                              <p:par>
                                <p:cTn id="45" presetID="10" presetClass="exit" presetSubtype="0" fill="hold" grpId="3" nodeType="withEffect">
                                  <p:stCondLst>
                                    <p:cond delay="0"/>
                                  </p:stCondLst>
                                  <p:childTnLst>
                                    <p:animEffect transition="out" filter="fade">
                                      <p:cBhvr>
                                        <p:cTn id="46" dur="1500"/>
                                        <p:tgtEl>
                                          <p:spTgt spid="5"/>
                                        </p:tgtEl>
                                      </p:cBhvr>
                                    </p:animEffect>
                                    <p:set>
                                      <p:cBhvr>
                                        <p:cTn id="47" dur="1" fill="hold">
                                          <p:stCondLst>
                                            <p:cond delay="1499"/>
                                          </p:stCondLst>
                                        </p:cTn>
                                        <p:tgtEl>
                                          <p:spTgt spid="5"/>
                                        </p:tgtEl>
                                        <p:attrNameLst>
                                          <p:attrName>style.visibility</p:attrName>
                                        </p:attrNameLst>
                                      </p:cBhvr>
                                      <p:to>
                                        <p:strVal val="hidden"/>
                                      </p:to>
                                    </p:set>
                                  </p:childTnLst>
                                </p:cTn>
                              </p:par>
                              <p:par>
                                <p:cTn id="48" presetID="10" presetClass="exit" presetSubtype="0" fill="hold" grpId="3" nodeType="withEffect">
                                  <p:stCondLst>
                                    <p:cond delay="0"/>
                                  </p:stCondLst>
                                  <p:childTnLst>
                                    <p:animEffect transition="out" filter="fade">
                                      <p:cBhvr>
                                        <p:cTn id="49" dur="1500"/>
                                        <p:tgtEl>
                                          <p:spTgt spid="6"/>
                                        </p:tgtEl>
                                      </p:cBhvr>
                                    </p:animEffect>
                                    <p:set>
                                      <p:cBhvr>
                                        <p:cTn id="50" dur="1" fill="hold">
                                          <p:stCondLst>
                                            <p:cond delay="1499"/>
                                          </p:stCondLst>
                                        </p:cTn>
                                        <p:tgtEl>
                                          <p:spTgt spid="6"/>
                                        </p:tgtEl>
                                        <p:attrNameLst>
                                          <p:attrName>style.visibility</p:attrName>
                                        </p:attrNameLst>
                                      </p:cBhvr>
                                      <p:to>
                                        <p:strVal val="hidden"/>
                                      </p:to>
                                    </p:set>
                                  </p:childTnLst>
                                </p:cTn>
                              </p:par>
                              <p:par>
                                <p:cTn id="51" presetID="10" presetClass="exit" presetSubtype="0" fill="hold" grpId="3" nodeType="withEffect">
                                  <p:stCondLst>
                                    <p:cond delay="0"/>
                                  </p:stCondLst>
                                  <p:childTnLst>
                                    <p:animEffect transition="out" filter="fade">
                                      <p:cBhvr>
                                        <p:cTn id="52" dur="1500"/>
                                        <p:tgtEl>
                                          <p:spTgt spid="7"/>
                                        </p:tgtEl>
                                      </p:cBhvr>
                                    </p:animEffect>
                                    <p:set>
                                      <p:cBhvr>
                                        <p:cTn id="53"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4" grpId="1"/>
      <p:bldP spid="5" grpId="0"/>
      <p:bldP spid="5" grpId="2"/>
      <p:bldP spid="5" grpId="3"/>
      <p:bldP spid="6" grpId="0"/>
      <p:bldP spid="6" grpId="2"/>
      <p:bldP spid="6" grpId="3"/>
      <p:bldP spid="7" grpId="0"/>
      <p:bldP spid="7" grpId="2"/>
      <p:bldP spid="7" grpId="3"/>
      <p:bldP spid="9" grpId="0"/>
      <p:bldP spid="9" grpId="2"/>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0"/>
            <a:ext cx="9342120" cy="6934200"/>
          </a:xfrm>
          <a:prstGeom prst="rect">
            <a:avLst/>
          </a:prstGeom>
        </p:spPr>
      </p:pic>
      <p:sp>
        <p:nvSpPr>
          <p:cNvPr id="6" name="16-Point Star 5"/>
          <p:cNvSpPr/>
          <p:nvPr/>
        </p:nvSpPr>
        <p:spPr>
          <a:xfrm>
            <a:off x="2935694" y="233918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6"/>
          <p:cNvSpPr/>
          <p:nvPr/>
        </p:nvSpPr>
        <p:spPr>
          <a:xfrm>
            <a:off x="2954985" y="224562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title"/>
          </p:nvPr>
        </p:nvSpPr>
        <p:spPr>
          <a:xfrm>
            <a:off x="533400" y="2209800"/>
            <a:ext cx="8077200" cy="2163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call me Teacher and Lord, and you say well, for so I am</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13:13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440805" y="280789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1179195" y="352607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8" presetClass="emph" presetSubtype="0" repeatCount="indefinite" fill="hold" grpId="0" nodeType="withEffect">
                                  <p:stCondLst>
                                    <p:cond delay="0"/>
                                  </p:stCondLst>
                                  <p:childTnLst>
                                    <p:animRot by="-21600000">
                                      <p:cBhvr>
                                        <p:cTn id="14" dur="1000" fill="hold"/>
                                        <p:tgtEl>
                                          <p:spTgt spid="6"/>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5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
                                        <p:tgtEl>
                                          <p:spTgt spid="4"/>
                                        </p:tgtEl>
                                      </p:cBhvr>
                                    </p:animEffect>
                                  </p:childTnLst>
                                </p:cTn>
                              </p:par>
                              <p:par>
                                <p:cTn id="22" presetID="0" presetClass="path" presetSubtype="0" accel="50000" decel="50000" fill="hold" grpId="2" nodeType="withEffect">
                                  <p:stCondLst>
                                    <p:cond delay="0"/>
                                  </p:stCondLst>
                                  <p:childTnLst>
                                    <p:animMotion origin="layout" path="M 3.05556E-6 3.7037E-6 L -0.57518 0.10509 " pathEditMode="relative" rAng="0" ptsTypes="AA">
                                      <p:cBhvr>
                                        <p:cTn id="23" dur="2000" fill="hold"/>
                                        <p:tgtEl>
                                          <p:spTgt spid="4"/>
                                        </p:tgtEl>
                                        <p:attrNameLst>
                                          <p:attrName>ppt_x</p:attrName>
                                          <p:attrName>ppt_y</p:attrName>
                                        </p:attrNameLst>
                                      </p:cBhvr>
                                      <p:rCtr x="-28767" y="5255"/>
                                    </p:animMotion>
                                  </p:childTnLst>
                                </p:cTn>
                              </p:par>
                              <p:par>
                                <p:cTn id="24" presetID="10" presetClass="exit" presetSubtype="0" fill="hold" grpId="1" nodeType="withEffect">
                                  <p:stCondLst>
                                    <p:cond delay="0"/>
                                  </p:stCondLst>
                                  <p:childTnLst>
                                    <p:animEffect transition="out" filter="fade">
                                      <p:cBhvr>
                                        <p:cTn id="25" dur="1500"/>
                                        <p:tgtEl>
                                          <p:spTgt spid="3074"/>
                                        </p:tgtEl>
                                      </p:cBhvr>
                                    </p:animEffect>
                                    <p:set>
                                      <p:cBhvr>
                                        <p:cTn id="26"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074" grpId="0"/>
      <p:bldP spid="3074" grpId="1"/>
      <p:bldP spid="4" grpId="0"/>
      <p:bldP spid="4" grpId="2"/>
      <p:bldP spid="4" grpId="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2143" cy="6858000"/>
          </a:xfrm>
          <a:prstGeom prst="rect">
            <a:avLst/>
          </a:prstGeom>
        </p:spPr>
      </p:pic>
      <p:sp>
        <p:nvSpPr>
          <p:cNvPr id="8" name="Title 1"/>
          <p:cNvSpPr txBox="1">
            <a:spLocks/>
          </p:cNvSpPr>
          <p:nvPr/>
        </p:nvSpPr>
        <p:spPr>
          <a:xfrm>
            <a:off x="2685326" y="4224758"/>
            <a:ext cx="2118167"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serves</a:t>
            </a:r>
            <a:endPar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4478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who is greater, he who sits at the table, or he who serves? Is it not he who sits at the table? Yet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 among you as the One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who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serves</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22:27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1179195" y="352607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941070" y="367855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0" presetClass="path" presetSubtype="0" accel="50000" decel="50000" fill="hold" grpId="2" nodeType="withEffect">
                                  <p:stCondLst>
                                    <p:cond delay="0"/>
                                  </p:stCondLst>
                                  <p:childTnLst>
                                    <p:animMotion origin="layout" path="M 2.77778E-7 4.07407E-6 L -0.02587 0.02268 " pathEditMode="relative" rAng="0" ptsTypes="AA">
                                      <p:cBhvr>
                                        <p:cTn id="26" dur="1250" fill="hold"/>
                                        <p:tgtEl>
                                          <p:spTgt spid="4"/>
                                        </p:tgtEl>
                                        <p:attrNameLst>
                                          <p:attrName>ppt_x</p:attrName>
                                          <p:attrName>ppt_y</p:attrName>
                                        </p:attrNameLst>
                                      </p:cBhvr>
                                      <p:rCtr x="-1302" y="1134"/>
                                    </p:animMotion>
                                  </p:childTnLst>
                                </p:cTn>
                              </p:par>
                              <p:par>
                                <p:cTn id="27" presetID="10" presetClass="exit" presetSubtype="0" fill="hold" grpId="1" nodeType="withEffect">
                                  <p:stCondLst>
                                    <p:cond delay="0"/>
                                  </p:stCondLst>
                                  <p:childTnLst>
                                    <p:animEffect transition="out" filter="fade">
                                      <p:cBhvr>
                                        <p:cTn id="28" dur="1000"/>
                                        <p:tgtEl>
                                          <p:spTgt spid="3074"/>
                                        </p:tgtEl>
                                      </p:cBhvr>
                                    </p:animEffect>
                                    <p:set>
                                      <p:cBhvr>
                                        <p:cTn id="29" dur="1" fill="hold">
                                          <p:stCondLst>
                                            <p:cond delay="99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2"/>
      <p:bldP spid="4" grpId="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6" name="Title 1"/>
          <p:cNvSpPr txBox="1">
            <a:spLocks/>
          </p:cNvSpPr>
          <p:nvPr/>
        </p:nvSpPr>
        <p:spPr>
          <a:xfrm>
            <a:off x="3519992" y="3619836"/>
            <a:ext cx="331694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may be</a:t>
            </a:r>
            <a:endPar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798638"/>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if I go and prepare a place for you, I will come again and receive you to Myself; that where I am, there you may be also</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14:3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941070" y="367855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352800" y="198120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7037E-6 L -0.08229 0.02847 " pathEditMode="relative" rAng="0" ptsTypes="AA">
                                      <p:cBhvr>
                                        <p:cTn id="10" dur="1000" spd="-100000" fill="hold"/>
                                        <p:tgtEl>
                                          <p:spTgt spid="3074"/>
                                        </p:tgtEl>
                                        <p:attrNameLst>
                                          <p:attrName>ppt_x</p:attrName>
                                          <p:attrName>ppt_y</p:attrName>
                                        </p:attrNameLst>
                                      </p:cBhvr>
                                      <p:rCtr x="-4115" y="141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
                                        <p:tgtEl>
                                          <p:spTgt spid="4"/>
                                        </p:tgtEl>
                                      </p:cBhvr>
                                    </p:animEffect>
                                  </p:childTnLst>
                                </p:cTn>
                              </p:par>
                              <p:par>
                                <p:cTn id="23" presetID="0" presetClass="path" presetSubtype="0" accel="50000" decel="50000" fill="hold" grpId="2" nodeType="withEffect">
                                  <p:stCondLst>
                                    <p:cond delay="0"/>
                                  </p:stCondLst>
                                  <p:childTnLst>
                                    <p:animMotion origin="layout" path="M 1.94444E-6 1.85185E-6 L 0.25972 -0.24722 " pathEditMode="relative" rAng="0" ptsTypes="AA">
                                      <p:cBhvr>
                                        <p:cTn id="24" dur="2000" fill="hold"/>
                                        <p:tgtEl>
                                          <p:spTgt spid="4"/>
                                        </p:tgtEl>
                                        <p:attrNameLst>
                                          <p:attrName>ppt_x</p:attrName>
                                          <p:attrName>ppt_y</p:attrName>
                                        </p:attrNameLst>
                                      </p:cBhvr>
                                      <p:rCtr x="12986" y="-12361"/>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9719" cy="6858000"/>
          </a:xfrm>
          <a:prstGeom prst="rect">
            <a:avLst/>
          </a:prstGeom>
        </p:spPr>
      </p:pic>
      <p:sp>
        <p:nvSpPr>
          <p:cNvPr id="3074" name="Rectangle 2"/>
          <p:cNvSpPr>
            <a:spLocks noGrp="1" noChangeArrowheads="1"/>
          </p:cNvSpPr>
          <p:nvPr>
            <p:ph type="title"/>
          </p:nvPr>
        </p:nvSpPr>
        <p:spPr>
          <a:xfrm>
            <a:off x="457200" y="16002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He who lives, and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dead, and behold, I am alive forevermore. Amen. And I have the keys of Hades and of Death</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1:18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339215" y="169354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402580" y="236791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352800" y="198120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1957820" y="271264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0" presetClass="path" presetSubtype="0" accel="50000" decel="50000" fill="hold" grpId="2" nodeType="withEffect">
                                  <p:stCondLst>
                                    <p:cond delay="0"/>
                                  </p:stCondLst>
                                  <p:childTnLst>
                                    <p:animMotion origin="layout" path="M 4.72222E-6 4.07407E-6 L -0.2283 -0.05625 " pathEditMode="relative" rAng="0" ptsTypes="AA">
                                      <p:cBhvr>
                                        <p:cTn id="12" dur="2000" spd="-100000" fill="hold"/>
                                        <p:tgtEl>
                                          <p:spTgt spid="5"/>
                                        </p:tgtEl>
                                        <p:attrNameLst>
                                          <p:attrName>ppt_x</p:attrName>
                                          <p:attrName>ppt_y</p:attrName>
                                        </p:attrNameLst>
                                      </p:cBhvr>
                                      <p:rCtr x="-11424" y="-2824"/>
                                    </p:animMotion>
                                  </p:childTnLst>
                                </p:cTn>
                              </p:par>
                              <p:par>
                                <p:cTn id="13" presetID="0" presetClass="path" presetSubtype="0" accel="50000" decel="50000" fill="hold" grpId="2" nodeType="withEffect">
                                  <p:stCondLst>
                                    <p:cond delay="0"/>
                                  </p:stCondLst>
                                  <p:childTnLst>
                                    <p:animMotion origin="layout" path="M -4.44444E-6 3.7037E-6 L 0.21598 0.04236 " pathEditMode="relative" rAng="0" ptsTypes="AA">
                                      <p:cBhvr>
                                        <p:cTn id="14" dur="2000" spd="-100000" fill="hold"/>
                                        <p:tgtEl>
                                          <p:spTgt spid="4"/>
                                        </p:tgtEl>
                                        <p:attrNameLst>
                                          <p:attrName>ppt_x</p:attrName>
                                          <p:attrName>ppt_y</p:attrName>
                                        </p:attrNameLst>
                                      </p:cBhvr>
                                      <p:rCtr x="10799" y="2106"/>
                                    </p:animMotion>
                                  </p:childTnLst>
                                </p:cTn>
                              </p:par>
                              <p:par>
                                <p:cTn id="15" presetID="23" presetClass="entr" presetSubtype="16" fill="hold" grpId="0" nodeType="withEffect">
                                  <p:stCondLst>
                                    <p:cond delay="15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childTnLst>
                                </p:cTn>
                              </p:par>
                              <p:par>
                                <p:cTn id="19" presetID="0" presetClass="path" presetSubtype="0" accel="50000" decel="50000" fill="hold" grpId="2" nodeType="withEffect">
                                  <p:stCondLst>
                                    <p:cond delay="1500"/>
                                  </p:stCondLst>
                                  <p:childTnLst>
                                    <p:animMotion origin="layout" path="M 0 0 L 0.35816 0.41651 " pathEditMode="relative" ptsTypes="AA">
                                      <p:cBhvr>
                                        <p:cTn id="20" dur="1000" spd="-100000" fill="hold"/>
                                        <p:tgtEl>
                                          <p:spTgt spid="3074"/>
                                        </p:tgtEl>
                                        <p:attrNameLst>
                                          <p:attrName>ppt_x</p:attrName>
                                          <p:attrName>ppt_y</p:attrName>
                                        </p:attrNameLst>
                                      </p:cBhvr>
                                    </p:animMotion>
                                  </p:childTnLst>
                                </p:cTn>
                              </p:par>
                            </p:childTnLst>
                          </p:cTn>
                        </p:par>
                        <p:par>
                          <p:cTn id="21" fill="hold">
                            <p:stCondLst>
                              <p:cond delay="2500"/>
                            </p:stCondLst>
                            <p:childTnLst>
                              <p:par>
                                <p:cTn id="22" presetID="10" presetClass="exit" presetSubtype="0" fill="hold" grpId="1" nodeType="afterEffect">
                                  <p:stCondLst>
                                    <p:cond delay="0"/>
                                  </p:stCondLst>
                                  <p:childTnLst>
                                    <p:animEffect transition="out" filter="fade">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50"/>
                                        <p:tgtEl>
                                          <p:spTgt spid="5"/>
                                        </p:tgtEl>
                                      </p:cBhvr>
                                    </p:animEffect>
                                    <p:set>
                                      <p:cBhvr>
                                        <p:cTn id="27" dur="1" fill="hold">
                                          <p:stCondLst>
                                            <p:cond delay="24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3"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
                                        <p:tgtEl>
                                          <p:spTgt spid="5"/>
                                        </p:tgtEl>
                                      </p:cBhvr>
                                    </p:animEffect>
                                  </p:childTnLst>
                                </p:cTn>
                              </p:par>
                              <p:par>
                                <p:cTn id="33" presetID="10" presetClass="entr" presetSubtype="0" fill="hold" grpId="3"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
                                        <p:tgtEl>
                                          <p:spTgt spid="4"/>
                                        </p:tgtEl>
                                      </p:cBhvr>
                                    </p:animEffect>
                                  </p:childTnLst>
                                </p:cTn>
                              </p:par>
                              <p:par>
                                <p:cTn id="36" presetID="0" presetClass="path" presetSubtype="0" accel="50000" decel="50000" fill="hold" grpId="4" nodeType="withEffect">
                                  <p:stCondLst>
                                    <p:cond delay="0"/>
                                  </p:stCondLst>
                                  <p:childTnLst>
                                    <p:animMotion origin="layout" path="M 4.72222E-6 4.07407E-6 L -0.38073 0.05023 " pathEditMode="relative" rAng="0" ptsTypes="AA">
                                      <p:cBhvr>
                                        <p:cTn id="37" dur="2000" fill="hold"/>
                                        <p:tgtEl>
                                          <p:spTgt spid="5"/>
                                        </p:tgtEl>
                                        <p:attrNameLst>
                                          <p:attrName>ppt_x</p:attrName>
                                          <p:attrName>ppt_y</p:attrName>
                                        </p:attrNameLst>
                                      </p:cBhvr>
                                      <p:rCtr x="-19045" y="2500"/>
                                    </p:animMotion>
                                  </p:childTnLst>
                                </p:cTn>
                              </p:par>
                              <p:par>
                                <p:cTn id="38" presetID="0" presetClass="path" presetSubtype="0" accel="50000" decel="50000" fill="hold" grpId="4" nodeType="withEffect">
                                  <p:stCondLst>
                                    <p:cond delay="0"/>
                                  </p:stCondLst>
                                  <p:childTnLst>
                                    <p:animMotion origin="layout" path="M -4.44444E-6 3.7037E-6 L 0.06355 0.14907 " pathEditMode="relative" rAng="0" ptsTypes="AA">
                                      <p:cBhvr>
                                        <p:cTn id="39" dur="2000" fill="hold"/>
                                        <p:tgtEl>
                                          <p:spTgt spid="4"/>
                                        </p:tgtEl>
                                        <p:attrNameLst>
                                          <p:attrName>ppt_x</p:attrName>
                                          <p:attrName>ppt_y</p:attrName>
                                        </p:attrNameLst>
                                      </p:cBhvr>
                                      <p:rCtr x="3177" y="7454"/>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4" grpId="3"/>
      <p:bldP spid="4" grpId="4"/>
      <p:bldP spid="5" grpId="0"/>
      <p:bldP spid="5" grpId="1"/>
      <p:bldP spid="5" grpId="2"/>
      <p:bldP spid="5" grpId="3"/>
      <p:bldP spid="5" grpId="4"/>
      <p:bldP spid="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0805"/>
            <a:ext cx="10058400" cy="7359805"/>
          </a:xfrm>
          <a:prstGeom prst="rect">
            <a:avLst/>
          </a:prstGeom>
        </p:spPr>
      </p:pic>
      <p:sp>
        <p:nvSpPr>
          <p:cNvPr id="6" name="Title 1"/>
          <p:cNvSpPr txBox="1">
            <a:spLocks/>
          </p:cNvSpPr>
          <p:nvPr/>
        </p:nvSpPr>
        <p:spPr>
          <a:xfrm>
            <a:off x="5002024" y="2679321"/>
            <a:ext cx="2372810" cy="11032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searches</a:t>
            </a:r>
            <a:endPar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endParaRPr>
          </a:p>
        </p:txBody>
      </p:sp>
      <p:sp>
        <p:nvSpPr>
          <p:cNvPr id="7" name="Title 1"/>
          <p:cNvSpPr txBox="1">
            <a:spLocks/>
          </p:cNvSpPr>
          <p:nvPr/>
        </p:nvSpPr>
        <p:spPr>
          <a:xfrm>
            <a:off x="2937920" y="3370138"/>
            <a:ext cx="2062222" cy="10589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heart</a:t>
            </a:r>
            <a:endPar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endParaRPr>
          </a:p>
        </p:txBody>
      </p:sp>
      <p:sp>
        <p:nvSpPr>
          <p:cNvPr id="8" name="Title 1"/>
          <p:cNvSpPr txBox="1">
            <a:spLocks/>
          </p:cNvSpPr>
          <p:nvPr/>
        </p:nvSpPr>
        <p:spPr>
          <a:xfrm>
            <a:off x="2233913" y="4701227"/>
            <a:ext cx="2249347" cy="10839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smtClean="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works</a:t>
            </a:r>
            <a:endPar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295400"/>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 kill her children with death, and all the churches shall know that I am He who searches the minds and hearts. And I will give to each one of you according to your works</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2:23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1957820" y="271264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619500" y="2085975"/>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childTnLst>
                                </p:cTn>
                              </p:par>
                              <p:par>
                                <p:cTn id="39" presetID="0" presetClass="path" presetSubtype="0" accel="50000" decel="50000" fill="hold" grpId="0" nodeType="withEffect">
                                  <p:stCondLst>
                                    <p:cond delay="0"/>
                                  </p:stCondLst>
                                  <p:childTnLst>
                                    <p:animMotion origin="layout" path="M -2.5E-6 2.59259E-6 L 0.18177 -0.09167 " pathEditMode="relative" rAng="0" ptsTypes="AA">
                                      <p:cBhvr>
                                        <p:cTn id="40" dur="2000" fill="hold"/>
                                        <p:tgtEl>
                                          <p:spTgt spid="4"/>
                                        </p:tgtEl>
                                        <p:attrNameLst>
                                          <p:attrName>ppt_x</p:attrName>
                                          <p:attrName>ppt_y</p:attrName>
                                        </p:attrNameLst>
                                      </p:cBhvr>
                                      <p:rCtr x="9080" y="-4583"/>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3074" grpId="0"/>
      <p:bldP spid="3074" grpId="1"/>
      <p:bldP spid="4" grpId="0"/>
      <p:bldP spid="4" grpId="1"/>
      <p:bldP spid="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027238"/>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behold, I am coming quickly, and My reward is with Me, to give to every one according to his work</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22:12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619500" y="2085975"/>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038475" y="2969517"/>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96296E-6 L 0.16979 -0.20393 " pathEditMode="relative" rAng="0" ptsTypes="AA">
                                      <p:cBhvr>
                                        <p:cTn id="10" dur="1000" spd="-100000" fill="hold"/>
                                        <p:tgtEl>
                                          <p:spTgt spid="3074"/>
                                        </p:tgtEl>
                                        <p:attrNameLst>
                                          <p:attrName>ppt_x</p:attrName>
                                          <p:attrName>ppt_y</p:attrName>
                                        </p:attrNameLst>
                                      </p:cBhvr>
                                      <p:rCtr x="8490" y="-10208"/>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0" presetClass="path" presetSubtype="0" accel="50000" decel="50000" fill="hold" grpId="2" nodeType="withEffect">
                                  <p:stCondLst>
                                    <p:cond delay="0"/>
                                  </p:stCondLst>
                                  <p:childTnLst>
                                    <p:animMotion origin="layout" path="M -3.33333E-6 -2.22222E-6 L -0.06354 0.1294 " pathEditMode="relative" rAng="0" ptsTypes="AA">
                                      <p:cBhvr>
                                        <p:cTn id="21" dur="2000" fill="hold"/>
                                        <p:tgtEl>
                                          <p:spTgt spid="4"/>
                                        </p:tgtEl>
                                        <p:attrNameLst>
                                          <p:attrName>ppt_x</p:attrName>
                                          <p:attrName>ppt_y</p:attrName>
                                        </p:attrNameLst>
                                      </p:cBhvr>
                                      <p:rCtr x="-3177" y="6458"/>
                                    </p:animMotion>
                                  </p:childTnLst>
                                </p:cTn>
                              </p:par>
                              <p:par>
                                <p:cTn id="22" presetID="10" presetClass="exit" presetSubtype="0" fill="hold" grpId="1"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2"/>
      <p:bldP spid="4"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764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Jesus, have sent My angel to testify to you these things in the churches. I am the Root and the Offspring of David, the Bright and Morning Star</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Revelation 22:16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038475" y="2969517"/>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5" name="Rectangle 2" hidden="1"/>
          <p:cNvSpPr txBox="1">
            <a:spLocks noChangeArrowheads="1"/>
          </p:cNvSpPr>
          <p:nvPr/>
        </p:nvSpPr>
        <p:spPr bwMode="auto">
          <a:xfrm>
            <a:off x="2377440" y="2040175"/>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2" nodeType="withEffect">
                                  <p:stCondLst>
                                    <p:cond delay="0"/>
                                  </p:stCondLst>
                                  <p:childTnLst>
                                    <p:animMotion origin="layout" path="M -1.66667E-6 2.59259E-6 L -0.07222 -0.13542 " pathEditMode="relative" rAng="0" ptsTypes="AA">
                                      <p:cBhvr>
                                        <p:cTn id="19" dur="2000" fill="hold"/>
                                        <p:tgtEl>
                                          <p:spTgt spid="4"/>
                                        </p:tgtEl>
                                        <p:attrNameLst>
                                          <p:attrName>ppt_x</p:attrName>
                                          <p:attrName>ppt_y</p:attrName>
                                        </p:attrNameLst>
                                      </p:cBhvr>
                                      <p:rCtr x="-3611" y="-6782"/>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2057400" y="2057400"/>
            <a:ext cx="5029200" cy="2819400"/>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the true vine, and My Father is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vinedresser</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15:1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2377440" y="2040175"/>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033010" y="199636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
                                        <p:tgtEl>
                                          <p:spTgt spid="4"/>
                                        </p:tgtEl>
                                      </p:cBhvr>
                                    </p:animEffect>
                                  </p:childTnLst>
                                </p:cTn>
                              </p:par>
                              <p:par>
                                <p:cTn id="19" presetID="0" presetClass="path" presetSubtype="0" accel="50000" decel="50000" fill="hold" grpId="2" nodeType="withEffect">
                                  <p:stCondLst>
                                    <p:cond delay="0"/>
                                  </p:stCondLst>
                                  <p:childTnLst>
                                    <p:animMotion origin="layout" path="M 5.55556E-7 7.40741E-7 L 0.29062 -0.00625 " pathEditMode="relative" rAng="0" ptsTypes="AA">
                                      <p:cBhvr>
                                        <p:cTn id="20" dur="2000" fill="hold"/>
                                        <p:tgtEl>
                                          <p:spTgt spid="4"/>
                                        </p:tgtEl>
                                        <p:attrNameLst>
                                          <p:attrName>ppt_x</p:attrName>
                                          <p:attrName>ppt_y</p:attrName>
                                        </p:attrNameLst>
                                      </p:cBhvr>
                                      <p:rCtr x="14531" y="-324"/>
                                    </p:animMotion>
                                  </p:childTnLst>
                                </p:cTn>
                              </p:par>
                              <p:par>
                                <p:cTn id="21" presetID="10" presetClass="exit" presetSubtype="0" fill="hold" grpId="1" nodeType="withEffect">
                                  <p:stCondLst>
                                    <p:cond delay="0"/>
                                  </p:stCondLst>
                                  <p:childTnLst>
                                    <p:animEffect transition="out" filter="fade">
                                      <p:cBhvr>
                                        <p:cTn id="22" dur="1500"/>
                                        <p:tgtEl>
                                          <p:spTgt spid="3074"/>
                                        </p:tgtEl>
                                      </p:cBhvr>
                                    </p:animEffect>
                                    <p:set>
                                      <p:cBhvr>
                                        <p:cTn id="2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0"/>
            <a:ext cx="10287000" cy="6858000"/>
          </a:xfrm>
          <a:prstGeom prst="rect">
            <a:avLst/>
          </a:prstGeom>
        </p:spPr>
      </p:pic>
      <p:sp>
        <p:nvSpPr>
          <p:cNvPr id="4" name="Rectangle 2"/>
          <p:cNvSpPr txBox="1">
            <a:spLocks noChangeArrowheads="1"/>
          </p:cNvSpPr>
          <p:nvPr/>
        </p:nvSpPr>
        <p:spPr bwMode="auto">
          <a:xfrm>
            <a:off x="5033010" y="1996360"/>
            <a:ext cx="1371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81200"/>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said to him, "I am the way, the truth, and the life. No one comes to the Father except through Me</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14:6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6" y="0"/>
            <a:ext cx="9276757" cy="6858000"/>
          </a:xfrm>
          <a:prstGeom prst="rect">
            <a:avLst/>
          </a:prstGeom>
        </p:spPr>
      </p:pic>
      <p:sp>
        <p:nvSpPr>
          <p:cNvPr id="4" name="Content Placeholder 2"/>
          <p:cNvSpPr txBox="1">
            <a:spLocks/>
          </p:cNvSpPr>
          <p:nvPr/>
        </p:nvSpPr>
        <p:spPr>
          <a:xfrm>
            <a:off x="0" y="152400"/>
            <a:ext cx="9067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Are You the Christ, the Son of God? Jesus said, "I am"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answered, "You say rightly that I am a king"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resurrection and the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life</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light of the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world - I am the bread of life</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there in the midst of them gathered in 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gentle and lowly in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heart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door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good shepherd - among you as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1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who serves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true vine, and My Father is the vinedresser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said, "I am the way, the truth, and the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He who lives, &amp; was dead, &amp; I am alive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eternally</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He who searches the minds and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 am the Offspring of David &amp; Bright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&amp;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Morning Star </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I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am coming quickly to give each according to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works</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smtClean="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278753">
            <a:off x="-29837" y="2143115"/>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Living among us He lives forevermore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250">
                                          <p:stCondLst>
                                            <p:cond delay="0"/>
                                          </p:stCondLst>
                                        </p:cTn>
                                        <p:tgtEl>
                                          <p:spTgt spid="5"/>
                                        </p:tgtEl>
                                      </p:cBhvr>
                                    </p:animEffect>
                                    <p:anim to="" calcmode="lin" valueType="num">
                                      <p:cBhvr>
                                        <p:cTn id="97"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22222E-6 3.7037E-6 L -0.01077 0.17777 " pathEditMode="relative" rAng="0" ptsTypes="AA">
                                      <p:cBhvr>
                                        <p:cTn id="190" dur="1750" fill="hold"/>
                                        <p:tgtEl>
                                          <p:spTgt spid="4">
                                            <p:txEl>
                                              <p:pRg st="0" end="0"/>
                                            </p:txEl>
                                          </p:spTgt>
                                        </p:tgtEl>
                                        <p:attrNameLst>
                                          <p:attrName>ppt_x</p:attrName>
                                          <p:attrName>ppt_y</p:attrName>
                                        </p:attrNameLst>
                                      </p:cBhvr>
                                      <p:rCtr x="-538" y="8889"/>
                                    </p:animMotion>
                                  </p:childTnLst>
                                </p:cTn>
                              </p:par>
                              <p:par>
                                <p:cTn id="191" presetID="0" presetClass="path" presetSubtype="0" accel="50000" decel="50000" fill="hold" nodeType="withEffect">
                                  <p:stCondLst>
                                    <p:cond delay="0"/>
                                  </p:stCondLst>
                                  <p:childTnLst>
                                    <p:animMotion origin="layout" path="M 4.72222E-6 -2.96296E-6 L 0.02204 0.10949 " pathEditMode="relative" rAng="0" ptsTypes="AA">
                                      <p:cBhvr>
                                        <p:cTn id="192" dur="1750" fill="hold"/>
                                        <p:tgtEl>
                                          <p:spTgt spid="4">
                                            <p:txEl>
                                              <p:pRg st="1" end="1"/>
                                            </p:txEl>
                                          </p:spTgt>
                                        </p:tgtEl>
                                        <p:attrNameLst>
                                          <p:attrName>ppt_x</p:attrName>
                                          <p:attrName>ppt_y</p:attrName>
                                        </p:attrNameLst>
                                      </p:cBhvr>
                                      <p:rCtr x="1094" y="5463"/>
                                    </p:animMotion>
                                  </p:childTnLst>
                                </p:cTn>
                              </p:par>
                              <p:par>
                                <p:cTn id="193" presetID="0" presetClass="path" presetSubtype="0" accel="37000" decel="63000" fill="hold" nodeType="withEffect">
                                  <p:stCondLst>
                                    <p:cond delay="0"/>
                                  </p:stCondLst>
                                  <p:childTnLst>
                                    <p:animMotion origin="layout" path="M 1.38889E-6 0.00023 L 0.16493 0.03935 " pathEditMode="relative" rAng="0" ptsTypes="AA">
                                      <p:cBhvr>
                                        <p:cTn id="194" dur="1750" fill="hold"/>
                                        <p:tgtEl>
                                          <p:spTgt spid="4">
                                            <p:txEl>
                                              <p:pRg st="2" end="2"/>
                                            </p:txEl>
                                          </p:spTgt>
                                        </p:tgtEl>
                                        <p:attrNameLst>
                                          <p:attrName>ppt_x</p:attrName>
                                          <p:attrName>ppt_y</p:attrName>
                                        </p:attrNameLst>
                                      </p:cBhvr>
                                      <p:rCtr x="8247" y="1944"/>
                                    </p:animMotion>
                                  </p:childTnLst>
                                </p:cTn>
                              </p:par>
                              <p:par>
                                <p:cTn id="195" presetID="0" presetClass="path" presetSubtype="0" accel="50000" decel="50000" fill="hold" nodeType="withEffect">
                                  <p:stCondLst>
                                    <p:cond delay="0"/>
                                  </p:stCondLst>
                                  <p:childTnLst>
                                    <p:animMotion origin="layout" path="M 2.22222E-6 0.00047 L 0.02673 -0.03889 " pathEditMode="relative" rAng="0" ptsTypes="AA">
                                      <p:cBhvr>
                                        <p:cTn id="196" dur="1750" fill="hold"/>
                                        <p:tgtEl>
                                          <p:spTgt spid="4">
                                            <p:txEl>
                                              <p:pRg st="3" end="3"/>
                                            </p:txEl>
                                          </p:spTgt>
                                        </p:tgtEl>
                                        <p:attrNameLst>
                                          <p:attrName>ppt_x</p:attrName>
                                          <p:attrName>ppt_y</p:attrName>
                                        </p:attrNameLst>
                                      </p:cBhvr>
                                      <p:rCtr x="1337" y="-1968"/>
                                    </p:animMotion>
                                  </p:childTnLst>
                                </p:cTn>
                              </p:par>
                              <p:par>
                                <p:cTn id="197" presetID="0" presetClass="path" presetSubtype="0" accel="50000" decel="50000" fill="hold" nodeType="withEffect">
                                  <p:stCondLst>
                                    <p:cond delay="0"/>
                                  </p:stCondLst>
                                  <p:childTnLst>
                                    <p:animMotion origin="layout" path="M 2.77778E-6 0.00069 L 0.04514 -0.10718 " pathEditMode="relative" rAng="0" ptsTypes="AA">
                                      <p:cBhvr>
                                        <p:cTn id="198" dur="1750" fill="hold"/>
                                        <p:tgtEl>
                                          <p:spTgt spid="4">
                                            <p:txEl>
                                              <p:pRg st="4" end="4"/>
                                            </p:txEl>
                                          </p:spTgt>
                                        </p:tgtEl>
                                        <p:attrNameLst>
                                          <p:attrName>ppt_x</p:attrName>
                                          <p:attrName>ppt_y</p:attrName>
                                        </p:attrNameLst>
                                      </p:cBhvr>
                                      <p:rCtr x="2257" y="-5394"/>
                                    </p:animMotion>
                                  </p:childTnLst>
                                </p:cTn>
                              </p:par>
                              <p:par>
                                <p:cTn id="199" presetID="0" presetClass="path" presetSubtype="0" accel="50000" decel="50000" fill="hold" nodeType="withEffect">
                                  <p:stCondLst>
                                    <p:cond delay="0"/>
                                  </p:stCondLst>
                                  <p:childTnLst>
                                    <p:animMotion origin="layout" path="M 2.22222E-6 0.00046 L 0.0592 -0.18218 " pathEditMode="relative" rAng="0" ptsTypes="AA">
                                      <p:cBhvr>
                                        <p:cTn id="200" dur="1750" fill="hold"/>
                                        <p:tgtEl>
                                          <p:spTgt spid="4">
                                            <p:txEl>
                                              <p:pRg st="5" end="5"/>
                                            </p:txEl>
                                          </p:spTgt>
                                        </p:tgtEl>
                                        <p:attrNameLst>
                                          <p:attrName>ppt_x</p:attrName>
                                          <p:attrName>ppt_y</p:attrName>
                                        </p:attrNameLst>
                                      </p:cBhvr>
                                      <p:rCtr x="2951" y="-9144"/>
                                    </p:animMotion>
                                  </p:childTnLst>
                                </p:cTn>
                              </p:par>
                              <p:par>
                                <p:cTn id="201" presetID="0" presetClass="path" presetSubtype="0" accel="50000" decel="50000" fill="hold" nodeType="withEffect">
                                  <p:stCondLst>
                                    <p:cond delay="0"/>
                                  </p:stCondLst>
                                  <p:childTnLst>
                                    <p:animMotion origin="layout" path="M -3.33333E-6 0.00046 L -0.01007 -0.2588 " pathEditMode="relative" rAng="0" ptsTypes="AA">
                                      <p:cBhvr>
                                        <p:cTn id="202" dur="1750" fill="hold"/>
                                        <p:tgtEl>
                                          <p:spTgt spid="4">
                                            <p:txEl>
                                              <p:pRg st="6" end="6"/>
                                            </p:txEl>
                                          </p:spTgt>
                                        </p:tgtEl>
                                        <p:attrNameLst>
                                          <p:attrName>ppt_x</p:attrName>
                                          <p:attrName>ppt_y</p:attrName>
                                        </p:attrNameLst>
                                      </p:cBhvr>
                                      <p:rCtr x="-503" y="-12963"/>
                                    </p:animMotion>
                                  </p:childTnLst>
                                </p:cTn>
                              </p:par>
                              <p:par>
                                <p:cTn id="203" presetID="0" presetClass="path" presetSubtype="0" accel="50000" decel="50000" fill="hold" nodeType="withEffect">
                                  <p:stCondLst>
                                    <p:cond delay="0"/>
                                  </p:stCondLst>
                                  <p:childTnLst>
                                    <p:animMotion origin="layout" path="M -5.55556E-7 0.00046 L 0.00434 -0.32894 " pathEditMode="relative" rAng="0" ptsTypes="AA">
                                      <p:cBhvr>
                                        <p:cTn id="204" dur="1750" fill="hold"/>
                                        <p:tgtEl>
                                          <p:spTgt spid="4">
                                            <p:txEl>
                                              <p:pRg st="7" end="7"/>
                                            </p:txEl>
                                          </p:spTgt>
                                        </p:tgtEl>
                                        <p:attrNameLst>
                                          <p:attrName>ppt_x</p:attrName>
                                          <p:attrName>ppt_y</p:attrName>
                                        </p:attrNameLst>
                                      </p:cBhvr>
                                      <p:rCtr x="208" y="-16481"/>
                                    </p:animMotion>
                                  </p:childTnLst>
                                </p:cTn>
                              </p:par>
                              <p:par>
                                <p:cTn id="205" presetID="0" presetClass="path" presetSubtype="0" accel="50000" decel="50000" fill="hold" nodeType="withEffect">
                                  <p:stCondLst>
                                    <p:cond delay="0"/>
                                  </p:stCondLst>
                                  <p:childTnLst>
                                    <p:animMotion origin="layout" path="M 2.77778E-6 0.00069 L 0.03038 -0.4007 " pathEditMode="relative" rAng="0" ptsTypes="AA">
                                      <p:cBhvr>
                                        <p:cTn id="206" dur="1750" fill="hold"/>
                                        <p:tgtEl>
                                          <p:spTgt spid="4">
                                            <p:txEl>
                                              <p:pRg st="8" end="8"/>
                                            </p:txEl>
                                          </p:spTgt>
                                        </p:tgtEl>
                                        <p:attrNameLst>
                                          <p:attrName>ppt_x</p:attrName>
                                          <p:attrName>ppt_y</p:attrName>
                                        </p:attrNameLst>
                                      </p:cBhvr>
                                      <p:rCtr x="1510" y="-20069"/>
                                    </p:animMotion>
                                  </p:childTnLst>
                                </p:cTn>
                              </p:par>
                              <p:par>
                                <p:cTn id="207" presetID="0" presetClass="path" presetSubtype="0" accel="50000" decel="50000" fill="hold" nodeType="withEffect">
                                  <p:stCondLst>
                                    <p:cond delay="0"/>
                                  </p:stCondLst>
                                  <p:childTnLst>
                                    <p:animMotion origin="layout" path="M -1.66667E-6 0.00023 L -0.00903 -0.47709 " pathEditMode="relative" rAng="0" ptsTypes="AA">
                                      <p:cBhvr>
                                        <p:cTn id="208" dur="1750" fill="hold"/>
                                        <p:tgtEl>
                                          <p:spTgt spid="4">
                                            <p:txEl>
                                              <p:pRg st="9" end="9"/>
                                            </p:txEl>
                                          </p:spTgt>
                                        </p:tgtEl>
                                        <p:attrNameLst>
                                          <p:attrName>ppt_x</p:attrName>
                                          <p:attrName>ppt_y</p:attrName>
                                        </p:attrNameLst>
                                      </p:cBhvr>
                                      <p:rCtr x="-451" y="-23866"/>
                                    </p:animMotion>
                                  </p:childTnLst>
                                </p:cTn>
                              </p:par>
                              <p:par>
                                <p:cTn id="209" presetID="0" presetClass="path" presetSubtype="0" accel="50000" decel="50000" fill="hold" nodeType="withEffect">
                                  <p:stCondLst>
                                    <p:cond delay="0"/>
                                  </p:stCondLst>
                                  <p:childTnLst>
                                    <p:animMotion origin="layout" path="M -2.5E-6 0.00046 L 0.0717 -0.55047 " pathEditMode="relative" rAng="0" ptsTypes="AA">
                                      <p:cBhvr>
                                        <p:cTn id="210" dur="1750" fill="hold"/>
                                        <p:tgtEl>
                                          <p:spTgt spid="4">
                                            <p:txEl>
                                              <p:pRg st="10" end="10"/>
                                            </p:txEl>
                                          </p:spTgt>
                                        </p:tgtEl>
                                        <p:attrNameLst>
                                          <p:attrName>ppt_x</p:attrName>
                                          <p:attrName>ppt_y</p:attrName>
                                        </p:attrNameLst>
                                      </p:cBhvr>
                                      <p:rCtr x="3576" y="-27546"/>
                                    </p:animMotion>
                                  </p:childTnLst>
                                </p:cTn>
                              </p:par>
                              <p:par>
                                <p:cTn id="211" presetID="0" presetClass="path" presetSubtype="0" accel="50000" decel="50000" fill="hold" nodeType="withEffect">
                                  <p:stCondLst>
                                    <p:cond delay="0"/>
                                  </p:stCondLst>
                                  <p:childTnLst>
                                    <p:animMotion origin="layout" path="M 1.11111E-6 0.00092 L -0.00191 -0.62547 " pathEditMode="relative" rAng="0" ptsTypes="AA">
                                      <p:cBhvr>
                                        <p:cTn id="212" dur="1750" fill="hold"/>
                                        <p:tgtEl>
                                          <p:spTgt spid="4">
                                            <p:txEl>
                                              <p:pRg st="11" end="11"/>
                                            </p:txEl>
                                          </p:spTgt>
                                        </p:tgtEl>
                                        <p:attrNameLst>
                                          <p:attrName>ppt_x</p:attrName>
                                          <p:attrName>ppt_y</p:attrName>
                                        </p:attrNameLst>
                                      </p:cBhvr>
                                      <p:rCtr x="-104" y="-31319"/>
                                    </p:animMotion>
                                  </p:childTnLst>
                                </p:cTn>
                              </p:par>
                              <p:par>
                                <p:cTn id="213" presetID="0" presetClass="path" presetSubtype="0" accel="50000" decel="50000" fill="hold" nodeType="withEffect">
                                  <p:stCondLst>
                                    <p:cond delay="0"/>
                                  </p:stCondLst>
                                  <p:childTnLst>
                                    <p:animMotion origin="layout" path="M -2.22222E-6 0.00046 L 0.00104 -0.70047 " pathEditMode="relative" rAng="0" ptsTypes="AA">
                                      <p:cBhvr>
                                        <p:cTn id="214" dur="1750" fill="hold"/>
                                        <p:tgtEl>
                                          <p:spTgt spid="4">
                                            <p:txEl>
                                              <p:pRg st="12" end="12"/>
                                            </p:txEl>
                                          </p:spTgt>
                                        </p:tgtEl>
                                        <p:attrNameLst>
                                          <p:attrName>ppt_x</p:attrName>
                                          <p:attrName>ppt_y</p:attrName>
                                        </p:attrNameLst>
                                      </p:cBhvr>
                                      <p:rCtr x="52" y="-3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6421755" y="1245790"/>
            <a:ext cx="990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33400" y="1219200"/>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 that I, even I, am He, And there is no God besides Me;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kill and I make alive; I wound and I heal; Nor is there any who can deliver from My hand</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Deuteronomy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32:39</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865495" y="1245790"/>
            <a:ext cx="6781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337684" y="1916350"/>
            <a:ext cx="1362075"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2048719" y="3935391"/>
            <a:ext cx="2789499" cy="1038829"/>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deliverance</a:t>
            </a:r>
            <a:endPar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5890405" y="182872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stCondLst>
                                            <p:cond delay="0"/>
                                          </p:stCondLst>
                                        </p:cTn>
                                        <p:tgtEl>
                                          <p:spTgt spid="8"/>
                                        </p:tgtEl>
                                      </p:cBhvr>
                                    </p:animEffect>
                                    <p:anim to="" calcmode="lin" valueType="num">
                                      <p:cBhvr>
                                        <p:cTn id="1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
                                        <p:tgtEl>
                                          <p:spTgt spid="5"/>
                                        </p:tgtEl>
                                      </p:cBhvr>
                                    </p:animEffect>
                                  </p:childTnLst>
                                </p:cTn>
                              </p:par>
                              <p:par>
                                <p:cTn id="28" presetID="0" presetClass="path" presetSubtype="0" accel="50000" decel="50000" fill="hold" grpId="2" nodeType="withEffect">
                                  <p:stCondLst>
                                    <p:cond delay="0"/>
                                  </p:stCondLst>
                                  <p:childTnLst>
                                    <p:animMotion origin="layout" path="M -2.22222E-6 1.48148E-6 L -0.00208 0.08518 " pathEditMode="relative" rAng="0" ptsTypes="AA">
                                      <p:cBhvr>
                                        <p:cTn id="29" dur="2000" fill="hold"/>
                                        <p:tgtEl>
                                          <p:spTgt spid="4"/>
                                        </p:tgtEl>
                                        <p:attrNameLst>
                                          <p:attrName>ppt_x</p:attrName>
                                          <p:attrName>ppt_y</p:attrName>
                                        </p:attrNameLst>
                                      </p:cBhvr>
                                      <p:rCtr x="-104" y="4259"/>
                                    </p:animMotion>
                                  </p:childTnLst>
                                </p:cTn>
                              </p:par>
                              <p:par>
                                <p:cTn id="30" presetID="0" presetClass="path" presetSubtype="0" accel="50000" decel="50000" fill="hold" grpId="2" nodeType="withEffect">
                                  <p:stCondLst>
                                    <p:cond delay="0"/>
                                  </p:stCondLst>
                                  <p:childTnLst>
                                    <p:animMotion origin="layout" path="M -3.61111E-6 1.48148E-6 L -0.01788 0.08542 " pathEditMode="relative" rAng="0" ptsTypes="AA">
                                      <p:cBhvr>
                                        <p:cTn id="31" dur="2000" fill="hold"/>
                                        <p:tgtEl>
                                          <p:spTgt spid="5"/>
                                        </p:tgtEl>
                                        <p:attrNameLst>
                                          <p:attrName>ppt_x</p:attrName>
                                          <p:attrName>ppt_y</p:attrName>
                                        </p:attrNameLst>
                                      </p:cBhvr>
                                      <p:rCtr x="-903" y="4259"/>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0" presetClass="exit" presetSubtype="0" fill="hold" grpId="1" nodeType="withEffect">
                                  <p:stCondLst>
                                    <p:cond delay="0"/>
                                  </p:stCondLst>
                                  <p:childTnLst>
                                    <p:set>
                                      <p:cBhvr>
                                        <p:cTn id="36" dur="1" fill="hold">
                                          <p:stCondLst>
                                            <p:cond delay="999"/>
                                          </p:stCondLst>
                                        </p:cTn>
                                        <p:tgtEl>
                                          <p:spTgt spid="8"/>
                                        </p:tgtEl>
                                        <p:attrNameLst>
                                          <p:attrName>style.visibility</p:attrName>
                                        </p:attrNameLst>
                                      </p:cBhvr>
                                      <p:to>
                                        <p:strVal val="hidden"/>
                                      </p:to>
                                    </p:set>
                                    <p:animEffect transition="out" filter="dissolve">
                                      <p:cBhvr>
                                        <p:cTn id="37" dur="1000">
                                          <p:stCondLst>
                                            <p:cond delay="0"/>
                                          </p:stCondLst>
                                        </p:cTn>
                                        <p:tgtEl>
                                          <p:spTgt spid="8"/>
                                        </p:tgtEl>
                                      </p:cBhvr>
                                    </p:animEffect>
                                    <p:anim to="" calcmode="lin" valueType="num">
                                      <p:cBhvr>
                                        <p:cTn id="38"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0" presetID="0" presetClass="path" presetSubtype="0" accel="50000" decel="50000" fill="hold" grpId="2" nodeType="withEffect">
                                  <p:stCondLst>
                                    <p:cond delay="0"/>
                                  </p:stCondLst>
                                  <p:childTnLst>
                                    <p:animMotion origin="layout" path="M 0 0 L 0.14045 -0.39801 " pathEditMode="relative" ptsTypes="AA">
                                      <p:cBhvr>
                                        <p:cTn id="41"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2"/>
      <p:bldP spid="3074" grpId="0"/>
      <p:bldP spid="3074" grpId="1"/>
      <p:bldP spid="4" grpId="0"/>
      <p:bldP spid="4" grpId="2"/>
      <p:bldP spid="6" grpId="1"/>
      <p:bldP spid="8" grpId="0"/>
      <p:bldP spid="8" grpId="1"/>
      <p:bldP spid="8" grpId="2"/>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smtClean="0">
                <a:solidFill>
                  <a:srgbClr val="FF0000"/>
                </a:solidFill>
              </a:rPr>
              <a:t>Please visit </a:t>
            </a:r>
            <a:r>
              <a:rPr lang="en-US" b="1" dirty="0" smtClean="0"/>
              <a:t/>
            </a:r>
            <a:br>
              <a:rPr lang="en-US" b="1" dirty="0" smtClean="0"/>
            </a:br>
            <a:r>
              <a:rPr lang="en-US" b="1" u="sng" dirty="0" smtClean="0">
                <a:solidFill>
                  <a:srgbClr val="3333FF"/>
                </a:solidFill>
              </a:rPr>
              <a:t>http://www.LoveFromGod.com</a:t>
            </a:r>
            <a:r>
              <a:rPr lang="en-US" b="1" dirty="0"/>
              <a:t/>
            </a:r>
            <a:br>
              <a:rPr lang="en-US" b="1" dirty="0"/>
            </a:br>
            <a:r>
              <a:rPr lang="en-US" sz="4800" b="1" dirty="0" smtClean="0">
                <a:solidFill>
                  <a:srgbClr val="FF0000"/>
                </a:solidFill>
              </a:rPr>
              <a:t>to explore further</a:t>
            </a:r>
            <a:endParaRPr lang="en-US" sz="48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smtClean="0">
                <a:solidFill>
                  <a:srgbClr val="0070C0"/>
                </a:solidFill>
              </a:rPr>
              <a:t>Ronald Bert </a:t>
            </a:r>
            <a:r>
              <a:rPr lang="en-US" sz="3200" dirty="0" smtClean="0"/>
              <a:t>Channel on</a:t>
            </a:r>
            <a:endParaRPr lang="en-US" sz="3200" dirty="0"/>
          </a:p>
        </p:txBody>
      </p:sp>
    </p:spTree>
    <p:extLst>
      <p:ext uri="{BB962C8B-B14F-4D97-AF65-F5344CB8AC3E}">
        <p14:creationId xmlns:p14="http://schemas.microsoft.com/office/powerpoint/2010/main" val="3524534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rotWithShape="1">
          <a:blip r:embed="rId4" cstate="print">
            <a:clrChange>
              <a:clrFrom>
                <a:srgbClr val="030303"/>
              </a:clrFrom>
              <a:clrTo>
                <a:srgbClr val="030303">
                  <a:alpha val="0"/>
                </a:srgbClr>
              </a:clrTo>
            </a:clrChange>
            <a:extLst>
              <a:ext uri="{28A0092B-C50C-407E-A947-70E740481C1C}">
                <a14:useLocalDpi xmlns:a14="http://schemas.microsoft.com/office/drawing/2010/main" val="0"/>
              </a:ext>
            </a:extLst>
          </a:blip>
          <a:srcRect l="22939" t="13646" r="23595" b="12972"/>
          <a:stretch/>
        </p:blipFill>
        <p:spPr>
          <a:xfrm>
            <a:off x="6603634" y="4064067"/>
            <a:ext cx="1668780" cy="1760220"/>
          </a:xfrm>
          <a:prstGeom prst="ellipse">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57391"/>
          <a:stretch/>
        </p:blipFill>
        <p:spPr>
          <a:xfrm>
            <a:off x="0" y="3928276"/>
            <a:ext cx="9144000" cy="2922104"/>
          </a:xfrm>
          <a:prstGeom prst="rect">
            <a:avLst/>
          </a:prstGeom>
        </p:spPr>
      </p:pic>
      <p:sp>
        <p:nvSpPr>
          <p:cNvPr id="4" name="Rectangle 2"/>
          <p:cNvSpPr txBox="1">
            <a:spLocks noChangeArrowheads="1"/>
          </p:cNvSpPr>
          <p:nvPr/>
        </p:nvSpPr>
        <p:spPr bwMode="auto">
          <a:xfrm>
            <a:off x="5890405" y="1828800"/>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04800" y="1775792"/>
            <a:ext cx="8534400" cy="30781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still, and know that I am God;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will be exalted among the nations, I will be exalted in the earth</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46:10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848061" y="1828800"/>
            <a:ext cx="6781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259709" y="1828800"/>
            <a:ext cx="990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1007165" y="3072869"/>
            <a:ext cx="4095613" cy="1219200"/>
          </a:xfrm>
          <a:prstGeom prst="rect">
            <a:avLst/>
          </a:prstGeom>
        </p:spPr>
        <p:txBody>
          <a:bodyPr vert="horz" lIns="91440" tIns="45720" rIns="91440" bIns="45720" rtlCol="0" anchor="ctr">
            <a:normAutofit/>
            <a:scene3d>
              <a:camera prst="orthographicFront"/>
              <a:lightRig rig="sunrise" dir="t"/>
            </a:scene3d>
            <a:sp3d extrusionH="57150" prstMaterial="matte">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 will be exalted</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4" name="Rectangle 13"/>
          <p:cNvSpPr>
            <a:spLocks noChangeArrowheads="1"/>
          </p:cNvSpPr>
          <p:nvPr/>
        </p:nvSpPr>
        <p:spPr bwMode="auto">
          <a:xfrm>
            <a:off x="4835400" y="316374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p:cNvSpPr txBox="1">
            <a:spLocks noChangeArrowheads="1"/>
          </p:cNvSpPr>
          <p:nvPr/>
        </p:nvSpPr>
        <p:spPr bwMode="auto">
          <a:xfrm>
            <a:off x="2701290" y="2327830"/>
            <a:ext cx="6781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3257550" y="2327830"/>
            <a:ext cx="990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stCondLst>
                                            <p:cond delay="0"/>
                                          </p:stCondLst>
                                        </p:cTn>
                                        <p:tgtEl>
                                          <p:spTgt spid="14"/>
                                        </p:tgtEl>
                                      </p:cBhvr>
                                    </p:animEffect>
                                    <p:anim to="" calcmode="lin" valueType="num">
                                      <p:cBhvr>
                                        <p:cTn id="2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2847 -0.00023 C -0.02535 -0.02961 -0.00834 -0.12651 -0.00834 -0.17715 C -0.00834 -0.2278 -0.0158 -0.26319 -0.02847 -0.30366 C -0.04115 -0.34413 -0.05712 -0.38483 -0.0842 -0.41998 C -0.11129 -0.45514 -0.15018 -0.4933 -0.19063 -0.51434 C -0.23108 -0.53539 -0.29879 -0.53978 -0.32726 -0.54649 " pathEditMode="relative" rAng="0" ptsTypes="aaaaaa">
                                      <p:cBhvr>
                                        <p:cTn id="28" dur="2000" fill="hold"/>
                                        <p:tgtEl>
                                          <p:spTgt spid="11"/>
                                        </p:tgtEl>
                                        <p:attrNameLst>
                                          <p:attrName>ppt_x</p:attrName>
                                          <p:attrName>ppt_y</p:attrName>
                                        </p:attrNameLst>
                                      </p:cBhvr>
                                      <p:rCtr x="-13941" y="-27313"/>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
                                        <p:tgtEl>
                                          <p:spTgt spid="6"/>
                                        </p:tgtEl>
                                      </p:cBhvr>
                                    </p:animEffect>
                                  </p:childTnLst>
                                </p:cTn>
                              </p:par>
                              <p:par>
                                <p:cTn id="37" presetID="0" presetClass="path" presetSubtype="0" accel="50000" decel="50000" fill="hold" grpId="2" nodeType="withEffect">
                                  <p:stCondLst>
                                    <p:cond delay="0"/>
                                  </p:stCondLst>
                                  <p:childTnLst>
                                    <p:animMotion origin="layout" path="M -2.5E-6 -2.22222E-6 L -0.34409 0.07315 " pathEditMode="relative" rAng="0" ptsTypes="AA">
                                      <p:cBhvr>
                                        <p:cTn id="38" dur="2000" fill="hold"/>
                                        <p:tgtEl>
                                          <p:spTgt spid="5"/>
                                        </p:tgtEl>
                                        <p:attrNameLst>
                                          <p:attrName>ppt_x</p:attrName>
                                          <p:attrName>ppt_y</p:attrName>
                                        </p:attrNameLst>
                                      </p:cBhvr>
                                      <p:rCtr x="-17205" y="3657"/>
                                    </p:animMotion>
                                  </p:childTnLst>
                                </p:cTn>
                              </p:par>
                              <p:par>
                                <p:cTn id="39" presetID="0" presetClass="path" presetSubtype="0" accel="50000" decel="50000" fill="hold" grpId="2" nodeType="withEffect">
                                  <p:stCondLst>
                                    <p:cond delay="0"/>
                                  </p:stCondLst>
                                  <p:childTnLst>
                                    <p:animMotion origin="layout" path="M 4.72222E-6 -2.22222E-6 L -0.3283 0.07292 " pathEditMode="relative" rAng="0" ptsTypes="AA">
                                      <p:cBhvr>
                                        <p:cTn id="40" dur="2000" fill="hold"/>
                                        <p:tgtEl>
                                          <p:spTgt spid="6"/>
                                        </p:tgtEl>
                                        <p:attrNameLst>
                                          <p:attrName>ppt_x</p:attrName>
                                          <p:attrName>ppt_y</p:attrName>
                                        </p:attrNameLst>
                                      </p:cBhvr>
                                      <p:rCtr x="-16424" y="3634"/>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50"/>
                                        <p:tgtEl>
                                          <p:spTgt spid="14"/>
                                        </p:tgtEl>
                                      </p:cBhvr>
                                    </p:animEffect>
                                    <p:set>
                                      <p:cBhvr>
                                        <p:cTn id="49" dur="1" fill="hold">
                                          <p:stCondLst>
                                            <p:cond delay="249"/>
                                          </p:stCondLst>
                                        </p:cTn>
                                        <p:tgtEl>
                                          <p:spTgt spid="14"/>
                                        </p:tgtEl>
                                        <p:attrNameLst>
                                          <p:attrName>style.visibility</p:attrName>
                                        </p:attrNameLst>
                                      </p:cBhvr>
                                      <p:to>
                                        <p:strVal val="hidden"/>
                                      </p:to>
                                    </p:set>
                                  </p:childTnLst>
                                </p:cTn>
                              </p:par>
                              <p:par>
                                <p:cTn id="50" presetID="21" presetClass="exit" presetSubtype="8" fill="hold" nodeType="withEffect">
                                  <p:stCondLst>
                                    <p:cond delay="0"/>
                                  </p:stCondLst>
                                  <p:childTnLst>
                                    <p:animEffect transition="out" filter="wheel(8)">
                                      <p:cBhvr>
                                        <p:cTn id="51" dur="1750"/>
                                        <p:tgtEl>
                                          <p:spTgt spid="11"/>
                                        </p:tgtEl>
                                      </p:cBhvr>
                                    </p:animEffect>
                                    <p:set>
                                      <p:cBhvr>
                                        <p:cTn id="52" dur="1" fill="hold">
                                          <p:stCondLst>
                                            <p:cond delay="1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P spid="3074" grpId="1"/>
      <p:bldP spid="5" grpId="0"/>
      <p:bldP spid="5" grpId="2"/>
      <p:bldP spid="6" grpId="0"/>
      <p:bldP spid="6" grpId="2"/>
      <p:bldP spid="9" grpId="0"/>
      <p:bldP spid="9"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457200" y="2438400"/>
            <a:ext cx="7772400" cy="2087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even I, am the LORD, And besides Me there is no savior</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Isaiah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43:11</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701290" y="2327830"/>
            <a:ext cx="6781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257550" y="2327830"/>
            <a:ext cx="990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968122" y="2327830"/>
            <a:ext cx="3475808"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I, even I, am</a:t>
            </a:r>
            <a:endParaRPr lang="en-US" altLang="en-US" sz="4000" b="1" i="1" kern="0" dirty="0" smtClean="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902970" y="2074545"/>
            <a:ext cx="3475808"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even 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0" presetClass="path" presetSubtype="0" accel="50000" decel="50000" fill="hold" grpId="2" nodeType="withEffect">
                                  <p:stCondLst>
                                    <p:cond delay="0"/>
                                  </p:stCondLst>
                                  <p:childTnLst>
                                    <p:animMotion origin="layout" path="M -3.33333E-6 1.11111E-6 L -0.00694 -0.03658 " pathEditMode="relative" rAng="0" ptsTypes="AA">
                                      <p:cBhvr>
                                        <p:cTn id="22" dur="2000" fill="hold"/>
                                        <p:tgtEl>
                                          <p:spTgt spid="9"/>
                                        </p:tgtEl>
                                        <p:attrNameLst>
                                          <p:attrName>ppt_x</p:attrName>
                                          <p:attrName>ppt_y</p:attrName>
                                        </p:attrNameLst>
                                      </p:cBhvr>
                                      <p:rCtr x="-347" y="-1829"/>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1"/>
      <p:bldP spid="9" grpId="0"/>
      <p:bldP spid="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981200"/>
            <a:ext cx="8229600" cy="32305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even I, am He who blots out your transgressions for My own sake; And I will not remember your sins</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43:25 </a:t>
            </a:r>
            <a:endPar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902970" y="2074545"/>
            <a:ext cx="3475808"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even 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643051" y="2074545"/>
            <a:ext cx="67818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197406" y="2080260"/>
            <a:ext cx="9906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7035165" y="367474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
                                        <p:tgtEl>
                                          <p:spTgt spid="7"/>
                                        </p:tgtEl>
                                      </p:cBhvr>
                                    </p:animEffect>
                                  </p:childTnLst>
                                </p:cTn>
                              </p:par>
                              <p:par>
                                <p:cTn id="21" presetID="0" presetClass="path" presetSubtype="0" accel="50000" decel="50000" fill="hold" grpId="2" nodeType="withEffect">
                                  <p:stCondLst>
                                    <p:cond delay="0"/>
                                  </p:stCondLst>
                                  <p:childTnLst>
                                    <p:animMotion origin="layout" path="M 5.55556E-7 2.22222E-6 L 0.4599 0.23241 " pathEditMode="relative" rAng="0" ptsTypes="AA">
                                      <p:cBhvr>
                                        <p:cTn id="22" dur="2000" fill="hold"/>
                                        <p:tgtEl>
                                          <p:spTgt spid="7"/>
                                        </p:tgtEl>
                                        <p:attrNameLst>
                                          <p:attrName>ppt_x</p:attrName>
                                          <p:attrName>ppt_y</p:attrName>
                                        </p:attrNameLst>
                                      </p:cBhvr>
                                      <p:rCtr x="22986" y="11620"/>
                                    </p:animMotion>
                                  </p:childTnLst>
                                </p:cTn>
                              </p:par>
                              <p:par>
                                <p:cTn id="23" presetID="0" presetClass="path" presetSubtype="0" accel="50000" decel="50000" fill="hold" grpId="2" nodeType="withEffect">
                                  <p:stCondLst>
                                    <p:cond delay="0"/>
                                  </p:stCondLst>
                                  <p:childTnLst>
                                    <p:animMotion origin="layout" path="M -1.66667E-6 -1.85185E-6 L 0.4757 0.23334 " pathEditMode="relative" rAng="0" ptsTypes="AA">
                                      <p:cBhvr>
                                        <p:cTn id="24" dur="2000" fill="hold"/>
                                        <p:tgtEl>
                                          <p:spTgt spid="6"/>
                                        </p:tgtEl>
                                        <p:attrNameLst>
                                          <p:attrName>ppt_x</p:attrName>
                                          <p:attrName>ppt_y</p:attrName>
                                        </p:attrNameLst>
                                      </p:cBhvr>
                                      <p:rCtr x="23785" y="11667"/>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1"/>
      <p:bldP spid="6" grpId="0"/>
      <p:bldP spid="6" grpId="2"/>
      <p:bldP spid="7" grpId="0"/>
      <p:bldP spid="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7239000"/>
          </a:xfrm>
          <a:prstGeom prst="rect">
            <a:avLst/>
          </a:prstGeom>
        </p:spPr>
      </p:pic>
      <p:sp>
        <p:nvSpPr>
          <p:cNvPr id="3074" name="Rectangle 2"/>
          <p:cNvSpPr>
            <a:spLocks noGrp="1" noChangeArrowheads="1"/>
          </p:cNvSpPr>
          <p:nvPr>
            <p:ph type="title"/>
          </p:nvPr>
        </p:nvSpPr>
        <p:spPr>
          <a:xfrm>
            <a:off x="457200" y="350838"/>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thus says the LORD, Who created the heavens, Who is God, Who formed the earth and made it, Who has established it, Who did not create it in vain, Who formed it to be inhabited: "I am the LORD, and there is no other</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Isaiah 45:18 </a:t>
            </a:r>
            <a:r>
              <a:rPr lang="en-US" altLang="en-US" sz="4000" b="1" i="1"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7035165" y="367474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endParaRPr lang="en-US" altLang="en-US" sz="4000" b="1" i="1" kern="0" dirty="0" smtClea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5058144" y="2903319"/>
            <a:ext cx="2047806"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vain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525097" y="3006999"/>
            <a:ext cx="2789499" cy="92583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rgbClr val="FF0000"/>
                    </a:gs>
                    <a:gs pos="46000">
                      <a:srgbClr val="FFFF00"/>
                    </a:gs>
                    <a:gs pos="86000">
                      <a:srgbClr val="9900CC"/>
                    </a:gs>
                  </a:gsLst>
                  <a:lin ang="18900000" scaled="1"/>
                  <a:tileRect/>
                </a:gradFill>
                <a:effectLst>
                  <a:glow rad="63500">
                    <a:srgbClr val="9966FF"/>
                  </a:glow>
                  <a:outerShdw blurRad="50800" algn="tl" rotWithShape="0">
                    <a:srgbClr val="000000"/>
                  </a:outerShdw>
                </a:effectLst>
                <a:latin typeface="Calibri" panose="020F0502020204030204" pitchFamily="34" charset="0"/>
              </a:rPr>
              <a:t>futile</a:t>
            </a:r>
          </a:p>
        </p:txBody>
      </p:sp>
      <p:sp>
        <p:nvSpPr>
          <p:cNvPr id="8" name="Title 1"/>
          <p:cNvSpPr txBox="1">
            <a:spLocks/>
          </p:cNvSpPr>
          <p:nvPr/>
        </p:nvSpPr>
        <p:spPr>
          <a:xfrm>
            <a:off x="5524972" y="3007309"/>
            <a:ext cx="2789499" cy="92583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rgbClr val="FF0000"/>
                    </a:gs>
                    <a:gs pos="46000">
                      <a:srgbClr val="FFFF00"/>
                    </a:gs>
                    <a:gs pos="86000">
                      <a:srgbClr val="9900CC"/>
                    </a:gs>
                  </a:gsLst>
                  <a:lin ang="18900000" scaled="1"/>
                  <a:tileRect/>
                </a:gradFill>
                <a:effectLst>
                  <a:glow rad="63500">
                    <a:srgbClr val="9966FF"/>
                  </a:glow>
                  <a:outerShdw blurRad="50800" algn="tl" rotWithShape="0">
                    <a:srgbClr val="000000"/>
                  </a:outerShdw>
                </a:effectLst>
                <a:latin typeface="Calibri" panose="020F0502020204030204" pitchFamily="34" charset="0"/>
              </a:rPr>
              <a:t>useless</a:t>
            </a:r>
          </a:p>
        </p:txBody>
      </p:sp>
      <p:sp>
        <p:nvSpPr>
          <p:cNvPr id="10" name="Title 1"/>
          <p:cNvSpPr txBox="1">
            <a:spLocks/>
          </p:cNvSpPr>
          <p:nvPr/>
        </p:nvSpPr>
        <p:spPr>
          <a:xfrm>
            <a:off x="5524972" y="3111484"/>
            <a:ext cx="2789499" cy="925839"/>
          </a:xfrm>
          <a:prstGeom prst="rect">
            <a:avLst/>
          </a:prstGeom>
        </p:spPr>
        <p:txBody>
          <a:bodyPr vert="horz" lIns="91440" tIns="45720" rIns="91440" bIns="45720" rtlCol="0" anchor="ctr">
            <a:prstTxWarp prst="textStop">
              <a:avLst/>
            </a:prstTxWarp>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rgbClr val="FF0000"/>
                    </a:gs>
                    <a:gs pos="46000">
                      <a:srgbClr val="FFFF00"/>
                    </a:gs>
                    <a:gs pos="86000">
                      <a:srgbClr val="9900CC"/>
                    </a:gs>
                  </a:gsLst>
                  <a:lin ang="18900000" scaled="1"/>
                  <a:tileRect/>
                </a:gradFill>
                <a:effectLst>
                  <a:glow rad="63500">
                    <a:srgbClr val="9966FF"/>
                  </a:glow>
                  <a:outerShdw blurRad="50800" algn="tl" rotWithShape="0">
                    <a:srgbClr val="000000"/>
                  </a:outerShdw>
                </a:effectLst>
                <a:latin typeface="Calibri" panose="020F0502020204030204" pitchFamily="34" charset="0"/>
              </a:rPr>
              <a:t>unproductive</a:t>
            </a:r>
          </a:p>
        </p:txBody>
      </p:sp>
      <p:sp>
        <p:nvSpPr>
          <p:cNvPr id="11" name="Title 1"/>
          <p:cNvSpPr txBox="1">
            <a:spLocks/>
          </p:cNvSpPr>
          <p:nvPr/>
        </p:nvSpPr>
        <p:spPr>
          <a:xfrm>
            <a:off x="5547815" y="3007309"/>
            <a:ext cx="2789499" cy="925839"/>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rgbClr val="FF0000"/>
                    </a:gs>
                    <a:gs pos="46000">
                      <a:srgbClr val="FFFF00"/>
                    </a:gs>
                    <a:gs pos="86000">
                      <a:srgbClr val="9900CC"/>
                    </a:gs>
                  </a:gsLst>
                  <a:lin ang="18900000" scaled="1"/>
                  <a:tileRect/>
                </a:gradFill>
                <a:effectLst>
                  <a:glow rad="63500">
                    <a:srgbClr val="9966FF"/>
                  </a:glow>
                  <a:outerShdw blurRad="50800" algn="tl" rotWithShape="0">
                    <a:srgbClr val="000000"/>
                  </a:outerShdw>
                </a:effectLst>
                <a:latin typeface="Calibri" panose="020F0502020204030204" pitchFamily="34" charset="0"/>
              </a:rPr>
              <a:t>unsuccessful</a:t>
            </a:r>
          </a:p>
        </p:txBody>
      </p:sp>
      <p:sp>
        <p:nvSpPr>
          <p:cNvPr id="12" name="Title 1"/>
          <p:cNvSpPr txBox="1">
            <a:spLocks/>
          </p:cNvSpPr>
          <p:nvPr/>
        </p:nvSpPr>
        <p:spPr>
          <a:xfrm>
            <a:off x="5572890" y="3096299"/>
            <a:ext cx="2789499" cy="92583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gradFill flip="none" rotWithShape="1">
                  <a:gsLst>
                    <a:gs pos="0">
                      <a:srgbClr val="FF0000"/>
                    </a:gs>
                    <a:gs pos="46000">
                      <a:srgbClr val="FFFF00"/>
                    </a:gs>
                    <a:gs pos="86000">
                      <a:srgbClr val="9900CC"/>
                    </a:gs>
                  </a:gsLst>
                  <a:lin ang="18900000" scaled="1"/>
                  <a:tileRect/>
                </a:gradFill>
                <a:effectLst>
                  <a:glow rad="63500">
                    <a:srgbClr val="9966FF"/>
                  </a:glow>
                  <a:outerShdw blurRad="50800" algn="tl" rotWithShape="0">
                    <a:srgbClr val="000000"/>
                  </a:outerShdw>
                </a:effectLst>
                <a:latin typeface="Calibri" panose="020F0502020204030204" pitchFamily="34" charset="0"/>
              </a:rPr>
              <a:t>hopeless</a:t>
            </a:r>
          </a:p>
        </p:txBody>
      </p:sp>
      <p:sp>
        <p:nvSpPr>
          <p:cNvPr id="5" name="Rectangle 2" hidden="1"/>
          <p:cNvSpPr txBox="1">
            <a:spLocks noChangeArrowheads="1"/>
          </p:cNvSpPr>
          <p:nvPr/>
        </p:nvSpPr>
        <p:spPr bwMode="auto">
          <a:xfrm>
            <a:off x="539115" y="3377565"/>
            <a:ext cx="14478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4000" b="1" i="1" kern="0" dirty="0" smtClean="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962794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xit" presetSubtype="32" fill="hold" grpId="1" nodeType="clickEffect">
                                  <p:stCondLst>
                                    <p:cond delay="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set>
                                      <p:cBhvr>
                                        <p:cTn id="29" dur="1" fill="hold">
                                          <p:stCondLst>
                                            <p:cond delay="999"/>
                                          </p:stCondLst>
                                        </p:cTn>
                                        <p:tgtEl>
                                          <p:spTgt spid="6"/>
                                        </p:tgtEl>
                                        <p:attrNameLst>
                                          <p:attrName>style.visibility</p:attrName>
                                        </p:attrNameLst>
                                      </p:cBhvr>
                                      <p:to>
                                        <p:strVal val="hidden"/>
                                      </p:to>
                                    </p:set>
                                  </p:childTnLst>
                                </p:cTn>
                              </p:par>
                              <p:par>
                                <p:cTn id="30" presetID="0" presetClass="path" presetSubtype="0" accel="50000" decel="50000" fill="hold" grpId="2" nodeType="withEffect">
                                  <p:stCondLst>
                                    <p:cond delay="0"/>
                                  </p:stCondLst>
                                  <p:childTnLst>
                                    <p:animMotion origin="layout" path="M 0.00017 2.96296E-6 L -0.26788 0.27801 " pathEditMode="relative" rAng="0" ptsTypes="AA">
                                      <p:cBhvr>
                                        <p:cTn id="31" dur="1000" fill="hold"/>
                                        <p:tgtEl>
                                          <p:spTgt spid="6"/>
                                        </p:tgtEl>
                                        <p:attrNameLst>
                                          <p:attrName>ppt_x</p:attrName>
                                          <p:attrName>ppt_y</p:attrName>
                                        </p:attrNameLst>
                                      </p:cBhvr>
                                      <p:rCtr x="-13403" y="13889"/>
                                    </p:animMotion>
                                  </p:childTnLst>
                                </p:cTn>
                              </p:par>
                              <p:par>
                                <p:cTn id="32" presetID="23" presetClass="entr" presetSubtype="16" fill="hold" grpId="0" nodeType="withEffect">
                                  <p:stCondLst>
                                    <p:cond delay="25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grpId="1" nodeType="clickEffect">
                                  <p:stCondLst>
                                    <p:cond delay="0"/>
                                  </p:stCondLst>
                                  <p:childTnLst>
                                    <p:anim calcmode="lin" valueType="num">
                                      <p:cBhvr>
                                        <p:cTn id="39" dur="1000"/>
                                        <p:tgtEl>
                                          <p:spTgt spid="8"/>
                                        </p:tgtEl>
                                        <p:attrNameLst>
                                          <p:attrName>ppt_w</p:attrName>
                                        </p:attrNameLst>
                                      </p:cBhvr>
                                      <p:tavLst>
                                        <p:tav tm="0">
                                          <p:val>
                                            <p:strVal val="ppt_w"/>
                                          </p:val>
                                        </p:tav>
                                        <p:tav tm="100000">
                                          <p:val>
                                            <p:fltVal val="0"/>
                                          </p:val>
                                        </p:tav>
                                      </p:tavLst>
                                    </p:anim>
                                    <p:anim calcmode="lin" valueType="num">
                                      <p:cBhvr>
                                        <p:cTn id="40" dur="1000"/>
                                        <p:tgtEl>
                                          <p:spTgt spid="8"/>
                                        </p:tgtEl>
                                        <p:attrNameLst>
                                          <p:attrName>ppt_h</p:attrName>
                                        </p:attrNameLst>
                                      </p:cBhvr>
                                      <p:tavLst>
                                        <p:tav tm="0">
                                          <p:val>
                                            <p:strVal val="ppt_h"/>
                                          </p:val>
                                        </p:tav>
                                        <p:tav tm="100000">
                                          <p:val>
                                            <p:fltVal val="0"/>
                                          </p:val>
                                        </p:tav>
                                      </p:tavLst>
                                    </p:anim>
                                    <p:set>
                                      <p:cBhvr>
                                        <p:cTn id="41" dur="1" fill="hold">
                                          <p:stCondLst>
                                            <p:cond delay="999"/>
                                          </p:stCondLst>
                                        </p:cTn>
                                        <p:tgtEl>
                                          <p:spTgt spid="8"/>
                                        </p:tgtEl>
                                        <p:attrNameLst>
                                          <p:attrName>style.visibility</p:attrName>
                                        </p:attrNameLst>
                                      </p:cBhvr>
                                      <p:to>
                                        <p:strVal val="hidden"/>
                                      </p:to>
                                    </p:set>
                                  </p:childTnLst>
                                </p:cTn>
                              </p:par>
                              <p:par>
                                <p:cTn id="42" presetID="0" presetClass="path" presetSubtype="0" accel="50000" decel="50000" fill="hold" grpId="2" nodeType="withEffect">
                                  <p:stCondLst>
                                    <p:cond delay="0"/>
                                  </p:stCondLst>
                                  <p:childTnLst>
                                    <p:animMotion origin="layout" path="M 0.00034 1.48148E-6 L -0.26771 0.27917 " pathEditMode="relative" rAng="0" ptsTypes="AA">
                                      <p:cBhvr>
                                        <p:cTn id="43" dur="1000" fill="hold"/>
                                        <p:tgtEl>
                                          <p:spTgt spid="8"/>
                                        </p:tgtEl>
                                        <p:attrNameLst>
                                          <p:attrName>ppt_x</p:attrName>
                                          <p:attrName>ppt_y</p:attrName>
                                        </p:attrNameLst>
                                      </p:cBhvr>
                                      <p:rCtr x="-13403" y="13958"/>
                                    </p:animMotion>
                                  </p:childTnLst>
                                </p:cTn>
                              </p:par>
                              <p:par>
                                <p:cTn id="44" presetID="23" presetClass="entr" presetSubtype="16"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xit" presetSubtype="32" fill="hold" grpId="1" nodeType="clickEffect">
                                  <p:stCondLst>
                                    <p:cond delay="0"/>
                                  </p:stCondLst>
                                  <p:childTnLst>
                                    <p:anim calcmode="lin" valueType="num">
                                      <p:cBhvr>
                                        <p:cTn id="51" dur="1000"/>
                                        <p:tgtEl>
                                          <p:spTgt spid="10"/>
                                        </p:tgtEl>
                                        <p:attrNameLst>
                                          <p:attrName>ppt_w</p:attrName>
                                        </p:attrNameLst>
                                      </p:cBhvr>
                                      <p:tavLst>
                                        <p:tav tm="0">
                                          <p:val>
                                            <p:strVal val="ppt_w"/>
                                          </p:val>
                                        </p:tav>
                                        <p:tav tm="100000">
                                          <p:val>
                                            <p:fltVal val="0"/>
                                          </p:val>
                                        </p:tav>
                                      </p:tavLst>
                                    </p:anim>
                                    <p:anim calcmode="lin" valueType="num">
                                      <p:cBhvr>
                                        <p:cTn id="52" dur="1000"/>
                                        <p:tgtEl>
                                          <p:spTgt spid="10"/>
                                        </p:tgtEl>
                                        <p:attrNameLst>
                                          <p:attrName>ppt_h</p:attrName>
                                        </p:attrNameLst>
                                      </p:cBhvr>
                                      <p:tavLst>
                                        <p:tav tm="0">
                                          <p:val>
                                            <p:strVal val="ppt_h"/>
                                          </p:val>
                                        </p:tav>
                                        <p:tav tm="100000">
                                          <p:val>
                                            <p:fltVal val="0"/>
                                          </p:val>
                                        </p:tav>
                                      </p:tavLst>
                                    </p:anim>
                                    <p:set>
                                      <p:cBhvr>
                                        <p:cTn id="53" dur="1" fill="hold">
                                          <p:stCondLst>
                                            <p:cond delay="999"/>
                                          </p:stCondLst>
                                        </p:cTn>
                                        <p:tgtEl>
                                          <p:spTgt spid="10"/>
                                        </p:tgtEl>
                                        <p:attrNameLst>
                                          <p:attrName>style.visibility</p:attrName>
                                        </p:attrNameLst>
                                      </p:cBhvr>
                                      <p:to>
                                        <p:strVal val="hidden"/>
                                      </p:to>
                                    </p:set>
                                  </p:childTnLst>
                                </p:cTn>
                              </p:par>
                              <p:par>
                                <p:cTn id="54" presetID="0" presetClass="path" presetSubtype="0" accel="50000" decel="50000" fill="hold" grpId="2" nodeType="withEffect">
                                  <p:stCondLst>
                                    <p:cond delay="0"/>
                                  </p:stCondLst>
                                  <p:childTnLst>
                                    <p:animMotion origin="layout" path="M 0.00034 -4.81481E-6 L -0.26788 0.26343 " pathEditMode="relative" rAng="0" ptsTypes="AA">
                                      <p:cBhvr>
                                        <p:cTn id="55" dur="1000" fill="hold"/>
                                        <p:tgtEl>
                                          <p:spTgt spid="10"/>
                                        </p:tgtEl>
                                        <p:attrNameLst>
                                          <p:attrName>ppt_x</p:attrName>
                                          <p:attrName>ppt_y</p:attrName>
                                        </p:attrNameLst>
                                      </p:cBhvr>
                                      <p:rCtr x="-13420" y="13171"/>
                                    </p:animMotion>
                                  </p:childTnLst>
                                </p:cTn>
                              </p:par>
                              <p:par>
                                <p:cTn id="56" presetID="23" presetClass="entr" presetSubtype="16" fill="hold" grpId="0" nodeType="withEffect">
                                  <p:stCondLst>
                                    <p:cond delay="25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xit" presetSubtype="32" fill="hold" grpId="1" nodeType="clickEffect">
                                  <p:stCondLst>
                                    <p:cond delay="0"/>
                                  </p:stCondLst>
                                  <p:childTnLst>
                                    <p:anim calcmode="lin" valueType="num">
                                      <p:cBhvr>
                                        <p:cTn id="63" dur="1000"/>
                                        <p:tgtEl>
                                          <p:spTgt spid="11"/>
                                        </p:tgtEl>
                                        <p:attrNameLst>
                                          <p:attrName>ppt_w</p:attrName>
                                        </p:attrNameLst>
                                      </p:cBhvr>
                                      <p:tavLst>
                                        <p:tav tm="0">
                                          <p:val>
                                            <p:strVal val="ppt_w"/>
                                          </p:val>
                                        </p:tav>
                                        <p:tav tm="100000">
                                          <p:val>
                                            <p:fltVal val="0"/>
                                          </p:val>
                                        </p:tav>
                                      </p:tavLst>
                                    </p:anim>
                                    <p:anim calcmode="lin" valueType="num">
                                      <p:cBhvr>
                                        <p:cTn id="64" dur="1000"/>
                                        <p:tgtEl>
                                          <p:spTgt spid="11"/>
                                        </p:tgtEl>
                                        <p:attrNameLst>
                                          <p:attrName>ppt_h</p:attrName>
                                        </p:attrNameLst>
                                      </p:cBhvr>
                                      <p:tavLst>
                                        <p:tav tm="0">
                                          <p:val>
                                            <p:strVal val="ppt_h"/>
                                          </p:val>
                                        </p:tav>
                                        <p:tav tm="100000">
                                          <p:val>
                                            <p:fltVal val="0"/>
                                          </p:val>
                                        </p:tav>
                                      </p:tavLst>
                                    </p:anim>
                                    <p:set>
                                      <p:cBhvr>
                                        <p:cTn id="65" dur="1" fill="hold">
                                          <p:stCondLst>
                                            <p:cond delay="999"/>
                                          </p:stCondLst>
                                        </p:cTn>
                                        <p:tgtEl>
                                          <p:spTgt spid="11"/>
                                        </p:tgtEl>
                                        <p:attrNameLst>
                                          <p:attrName>style.visibility</p:attrName>
                                        </p:attrNameLst>
                                      </p:cBhvr>
                                      <p:to>
                                        <p:strVal val="hidden"/>
                                      </p:to>
                                    </p:set>
                                  </p:childTnLst>
                                </p:cTn>
                              </p:par>
                              <p:par>
                                <p:cTn id="66" presetID="0" presetClass="path" presetSubtype="0" accel="50000" decel="50000" fill="hold" grpId="2" nodeType="withEffect">
                                  <p:stCondLst>
                                    <p:cond delay="0"/>
                                  </p:stCondLst>
                                  <p:childTnLst>
                                    <p:animMotion origin="layout" path="M 0.00035 1.48148E-6 L -0.26979 0.26713 " pathEditMode="relative" rAng="0" ptsTypes="AA">
                                      <p:cBhvr>
                                        <p:cTn id="67" dur="1000" fill="hold"/>
                                        <p:tgtEl>
                                          <p:spTgt spid="11"/>
                                        </p:tgtEl>
                                        <p:attrNameLst>
                                          <p:attrName>ppt_x</p:attrName>
                                          <p:attrName>ppt_y</p:attrName>
                                        </p:attrNameLst>
                                      </p:cBhvr>
                                      <p:rCtr x="-13507" y="13356"/>
                                    </p:animMotion>
                                  </p:childTnLst>
                                </p:cTn>
                              </p:par>
                              <p:par>
                                <p:cTn id="68" presetID="23" presetClass="entr" presetSubtype="16" fill="hold" grpId="0" nodeType="withEffect">
                                  <p:stCondLst>
                                    <p:cond delay="25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25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
                                        <p:tgtEl>
                                          <p:spTgt spid="4"/>
                                        </p:tgtEl>
                                      </p:cBhvr>
                                    </p:animEffect>
                                  </p:childTnLst>
                                </p:cTn>
                              </p:par>
                              <p:par>
                                <p:cTn id="77" presetID="0" presetClass="path" presetSubtype="0" accel="50000" decel="50000" fill="hold" grpId="2" nodeType="withEffect">
                                  <p:stCondLst>
                                    <p:cond delay="250"/>
                                  </p:stCondLst>
                                  <p:childTnLst>
                                    <p:animMotion origin="layout" path="M -1.11111E-6 4.81481E-6 L -0.71059 -0.04306 " pathEditMode="relative" rAng="0" ptsTypes="AA">
                                      <p:cBhvr>
                                        <p:cTn id="78" dur="2000" fill="hold"/>
                                        <p:tgtEl>
                                          <p:spTgt spid="4"/>
                                        </p:tgtEl>
                                        <p:attrNameLst>
                                          <p:attrName>ppt_x</p:attrName>
                                          <p:attrName>ppt_y</p:attrName>
                                        </p:attrNameLst>
                                      </p:cBhvr>
                                      <p:rCtr x="-35538" y="-2153"/>
                                    </p:animMotion>
                                  </p:childTnLst>
                                </p:cTn>
                              </p:par>
                              <p:par>
                                <p:cTn id="79" presetID="10" presetClass="exit" presetSubtype="0" fill="hold" grpId="1" nodeType="withEffect">
                                  <p:stCondLst>
                                    <p:cond delay="250"/>
                                  </p:stCondLst>
                                  <p:childTnLst>
                                    <p:animEffect transition="out" filter="fade">
                                      <p:cBhvr>
                                        <p:cTn id="80" dur="1500"/>
                                        <p:tgtEl>
                                          <p:spTgt spid="3074"/>
                                        </p:tgtEl>
                                      </p:cBhvr>
                                    </p:animEffect>
                                    <p:set>
                                      <p:cBhvr>
                                        <p:cTn id="81" dur="1" fill="hold">
                                          <p:stCondLst>
                                            <p:cond delay="1499"/>
                                          </p:stCondLst>
                                        </p:cTn>
                                        <p:tgtEl>
                                          <p:spTgt spid="3074"/>
                                        </p:tgtEl>
                                        <p:attrNameLst>
                                          <p:attrName>style.visibility</p:attrName>
                                        </p:attrNameLst>
                                      </p:cBhvr>
                                      <p:to>
                                        <p:strVal val="hidden"/>
                                      </p:to>
                                    </p:set>
                                  </p:childTnLst>
                                </p:cTn>
                              </p:par>
                              <p:par>
                                <p:cTn id="82" presetID="10" presetClass="exit" presetSubtype="0" fill="hold" grpId="1" nodeType="withEffect">
                                  <p:stCondLst>
                                    <p:cond delay="25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23" presetClass="exit" presetSubtype="32" fill="hold" grpId="1" nodeType="withEffect">
                                  <p:stCondLst>
                                    <p:cond delay="0"/>
                                  </p:stCondLst>
                                  <p:childTnLst>
                                    <p:anim calcmode="lin" valueType="num">
                                      <p:cBhvr>
                                        <p:cTn id="86" dur="1000"/>
                                        <p:tgtEl>
                                          <p:spTgt spid="12"/>
                                        </p:tgtEl>
                                        <p:attrNameLst>
                                          <p:attrName>ppt_w</p:attrName>
                                        </p:attrNameLst>
                                      </p:cBhvr>
                                      <p:tavLst>
                                        <p:tav tm="0">
                                          <p:val>
                                            <p:strVal val="ppt_w"/>
                                          </p:val>
                                        </p:tav>
                                        <p:tav tm="100000">
                                          <p:val>
                                            <p:fltVal val="0"/>
                                          </p:val>
                                        </p:tav>
                                      </p:tavLst>
                                    </p:anim>
                                    <p:anim calcmode="lin" valueType="num">
                                      <p:cBhvr>
                                        <p:cTn id="87" dur="1000"/>
                                        <p:tgtEl>
                                          <p:spTgt spid="12"/>
                                        </p:tgtEl>
                                        <p:attrNameLst>
                                          <p:attrName>ppt_h</p:attrName>
                                        </p:attrNameLst>
                                      </p:cBhvr>
                                      <p:tavLst>
                                        <p:tav tm="0">
                                          <p:val>
                                            <p:strVal val="ppt_h"/>
                                          </p:val>
                                        </p:tav>
                                        <p:tav tm="100000">
                                          <p:val>
                                            <p:fltVal val="0"/>
                                          </p:val>
                                        </p:tav>
                                      </p:tavLst>
                                    </p:anim>
                                    <p:set>
                                      <p:cBhvr>
                                        <p:cTn id="88" dur="1" fill="hold">
                                          <p:stCondLst>
                                            <p:cond delay="999"/>
                                          </p:stCondLst>
                                        </p:cTn>
                                        <p:tgtEl>
                                          <p:spTgt spid="12"/>
                                        </p:tgtEl>
                                        <p:attrNameLst>
                                          <p:attrName>style.visibility</p:attrName>
                                        </p:attrNameLst>
                                      </p:cBhvr>
                                      <p:to>
                                        <p:strVal val="hidden"/>
                                      </p:to>
                                    </p:set>
                                  </p:childTnLst>
                                </p:cTn>
                              </p:par>
                              <p:par>
                                <p:cTn id="89" presetID="0" presetClass="path" presetSubtype="0" accel="50000" decel="50000" fill="hold" grpId="2" nodeType="withEffect">
                                  <p:stCondLst>
                                    <p:cond delay="0"/>
                                  </p:stCondLst>
                                  <p:childTnLst>
                                    <p:animMotion origin="layout" path="M 0.00035 -1.48148E-6 L -0.27309 0.26528 " pathEditMode="relative" rAng="0" ptsTypes="AA">
                                      <p:cBhvr>
                                        <p:cTn id="90" dur="1000" fill="hold"/>
                                        <p:tgtEl>
                                          <p:spTgt spid="12"/>
                                        </p:tgtEl>
                                        <p:attrNameLst>
                                          <p:attrName>ppt_x</p:attrName>
                                          <p:attrName>ppt_y</p:attrName>
                                        </p:attrNameLst>
                                      </p:cBhvr>
                                      <p:rCtr x="-13681" y="1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1"/>
      <p:bldP spid="6" grpId="0"/>
      <p:bldP spid="6" grpId="1"/>
      <p:bldP spid="6" grpId="2"/>
      <p:bldP spid="8" grpId="0"/>
      <p:bldP spid="8" grpId="1"/>
      <p:bldP spid="8" grpId="2"/>
      <p:bldP spid="10" grpId="0"/>
      <p:bldP spid="10" grpId="1"/>
      <p:bldP spid="10" grpId="2"/>
      <p:bldP spid="11" grpId="0"/>
      <p:bldP spid="11" grpId="1"/>
      <p:bldP spid="11" grpId="2"/>
      <p:bldP spid="12" grpId="0"/>
      <p:bldP spid="12" grpId="1"/>
      <p:bldP spid="12"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3395</TotalTime>
  <Words>4903</Words>
  <Application>Microsoft Office PowerPoint</Application>
  <PresentationFormat>On-screen Show (4:3)</PresentationFormat>
  <Paragraphs>356</Paragraphs>
  <Slides>51</Slides>
  <Notes>51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Ravie</vt:lpstr>
      <vt:lpstr>Calibri</vt:lpstr>
      <vt:lpstr>Default Design</vt:lpstr>
      <vt:lpstr>PowerPoint Presentation</vt:lpstr>
      <vt:lpstr>PowerPoint Presentation</vt:lpstr>
      <vt:lpstr>So the LORD said, "I will destroy man whom I have created from the face of the earth, both man and beast, creeping thing and birds of the air, for I am sorry that I have made them." — Genesis 6:7 </vt:lpstr>
      <vt:lpstr>And God said to Moses, "I AM WHO I AM." And He said, "Thus you shall say to the children of Israel, 'I AM has sent me to you.'" — Exodus 3:14  </vt:lpstr>
      <vt:lpstr>'Now see that I, even I, am He, And there is no God besides Me;   I kill and I make alive; I wound and I heal; Nor is there any who can deliver from My hand.'                   — Deuteronomy 32:39  </vt:lpstr>
      <vt:lpstr>Be still, and know that I am God;      I will be exalted among the nations, I will be exalted in the earth!            — Psalms 46:10  </vt:lpstr>
      <vt:lpstr>"I, even I, am the LORD, And besides Me there is no savior."   — Isaiah 43:11 </vt:lpstr>
      <vt:lpstr>"I, even I, am He who blots out your transgressions for My own sake; And I will not remember your sins." — Isaiah 43:25 </vt:lpstr>
      <vt:lpstr>For thus says the LORD, Who created the heavens, Who is God, Who formed the earth and made it, Who has established it, Who did not create it in vain, Who formed it to be inhabited: "I am the LORD, and there is no other.  — Isaiah 45:18  </vt:lpstr>
      <vt:lpstr>"Look to Me, and be saved,      All you ends of the earth! For     I am God, and there is no other. — Isaiah 45:22  </vt:lpstr>
      <vt:lpstr>'Thus says the Lord GOD: "Behold,   I am against the shepherds, and I will require My flock at their hand;  I will cause them to cease feeding the sheep, and the shepherds shall feed themselves no more; for I will deliver My flock from their mouths, that they may no longer be food  for them." ' — Ezekiel 34:10 </vt:lpstr>
      <vt:lpstr>"It shall be, in regard to their inheritance, that I am their inheritance. You shall give them no possession in Israel, for I am their possession." — Ezekiel 44:28 </vt:lpstr>
      <vt:lpstr>And suddenly a voice came   from heaven, saying, "This is My beloved Son, in whom I am well pleased." — Matthew 3:17 </vt:lpstr>
      <vt:lpstr>He said to them, "But who do you say that I am?" Peter answered and said to Him, "You are the Christ." Then He strictly warned them that they should tell no one about Him. — Mark 8:29-30 </vt:lpstr>
      <vt:lpstr>Then Jesus cried out, as He taught in the temple, saying, "You both know Me, and you know where I am from; and I have not come of Myself, but He who sent Me is true, whom you do not know. "But I know Him, for I am from Him, and He sent Me." — John 7:28-29 </vt:lpstr>
      <vt:lpstr>So the Jews said, "Will He kill Himself, because He says, 'Where I go you cannot come'?" And He said to them, "You are from beneath; I am from above. You are of this world; I am not of this world. Therefore I said to you that you will die in your sins; for if you do not believe that I am He, you will die in your sins." — John 8:22-24 </vt:lpstr>
      <vt:lpstr>Jesus said to them, "Most assuredly, I say to you, before Abraham was, I AM." — John 8:58 </vt:lpstr>
      <vt:lpstr>"I and My Father are one." Then the Jews took up stones again to stone Him. Jesus answered them, "Many good works I have shown you from My Father. For which of those works do you stone Me?"   — John 10:30-32  </vt:lpstr>
      <vt:lpstr>The Jews answered Him, saying, "For a good work we do not stone You, but for blasphemy, and because You, being a Man, make Yourself God." — John 10:33 </vt:lpstr>
      <vt:lpstr>"... do you say of Him whom the Father sanctified and sent into the world, 'You are blaspheming,' because I said, 'I am the Son of God'? If I do not do the works of My Father, do not believe Me;"    — John 10:36-37  </vt:lpstr>
      <vt:lpstr>"... but if I do, though you do not believe Me, believe the works, that you may know and believe that the Father is in Me, and I in Him." Therefore they sought again to seize Him, but He escaped out of their hand. — John 10:38-39 </vt:lpstr>
      <vt:lpstr>"Do you not believe that I am in   the Father, and the Father in Me? The words that I speak to you I do not speak on My own authority; but the Father who dwells in Me does the works. Believe Me that I am in the Father and the Father in Me, or else believe Me for the sake of the works themselves. — John 14:10-11 </vt:lpstr>
      <vt:lpstr>"A little while longer and the world will see Me no more, but you will see Me. Because I live, you will live also. At that day you will know that I am in My Father, and you in Me, and I in you. He who has My commandments and keeps them, it is he who loves Me. And he who loves Me will be loved by My Father, and I will love him and manifest Myself to him." — John 14:19-21 </vt:lpstr>
      <vt:lpstr>PowerPoint Presentation</vt:lpstr>
      <vt:lpstr>PowerPoint Presentation</vt:lpstr>
      <vt:lpstr>PowerPoint Presentation</vt:lpstr>
      <vt:lpstr>But He kept silent and answered nothing. Again the high priest asked Him, saying to Him, "Are You the Christ, the Son of the Blessed?" Jesus said, "I am. And you will see the Son of Man sitting at the right hand of the Power, and coming with the clouds of heaven." — Mark 14:61-62 </vt:lpstr>
      <vt:lpstr>Pilate therefore said to Him, "Are You a king then?" Jesus answered, "You say rightly that I am a king. For this cause I was born, and for this cause I have come into the world, that I should bear witness to the truth. Everyone who is of the truth hears My voice."             — John 18:37  </vt:lpstr>
      <vt:lpstr>So they cried out again, "Crucify Him!" Then Pilate said to them, "Why, what evil has He done?" But they cried out all the more, "Crucify Him!" — Mark 15:13-14 </vt:lpstr>
      <vt:lpstr>And he said, "Who are You, Lord?" Then the Lord said, "I am Jesus, whom you are persecuting. It is hard for you to kick against the goads." — Acts 9:5 </vt:lpstr>
      <vt:lpstr>Jesus said to her, "I am the resurrection and the life. He who believes in Me, though he may die, he shall live." — John 11:25 </vt:lpstr>
      <vt:lpstr>"But concerning the resurrection of the dead, have you not read what was spoken to you by God, saying, 'I am the God of Abraham, the God of Isaac, and the God of Jacob'? God is not the God of the dead, but of the living."                       — Matthew 22:31-32  </vt:lpstr>
      <vt:lpstr>And Jesus said to them, "I am the bread of life. He who comes to Me shall never hunger, and he who believes in Me shall never thirst.  — John 6:35  </vt:lpstr>
      <vt:lpstr>Then Jesus spoke to them again, saying, "I am the light of the world. He who follows Me shall not walk in darkness, but have the light of life." — John 8:12 </vt:lpstr>
      <vt:lpstr>"As long as I am in the world,         I am the light of the world."          — John 9:5 </vt:lpstr>
      <vt:lpstr>"For where two or three are gathered together in My name,    I am there in the midst of them." — Matthew 18:20  </vt:lpstr>
      <vt:lpstr>"Come to Me, all you who labor and are heavy laden, and I will give you rest. Take My yoke upon you and learn from Me, for I am gentle and lowly in heart, and you will find rest for your souls. For My yoke is easy and My burden is light." — Matthew 11:28-30 </vt:lpstr>
      <vt:lpstr>Then Jesus said to them again, "Most assuredly, I say to you, I am the door of the sheep. All who ever came before Me are thieves and robbers, but the sheep did not hear them. I am the door. If anyone enters by Me, he will be saved, and will go in and out and find pasture." — John 10:7-9 </vt:lpstr>
      <vt:lpstr>"The thief does not come      except to steal, and to kill, and    to destroy. I have come that they may have life, and that they may have it more abundantly. I am   the good shepherd. The good shepherd gives His life for            the sheep." — John 10:10-11 </vt:lpstr>
      <vt:lpstr>"You call me Teacher and Lord, and you say well, for so I am."      — John 13:13  </vt:lpstr>
      <vt:lpstr>"For who is greater, he who sits at the table, or he who serves? Is it not he who sits at the table? Yet    I am among you as the One      who serves." — Luke 22:27 </vt:lpstr>
      <vt:lpstr>"And if I go and prepare a place for you, I will come again and receive you to Myself; that where I am, there you may be also."        — John 14:3  </vt:lpstr>
      <vt:lpstr>"I am He who lives, and was  dead, and behold, I am alive forevermore. Amen. And I have the keys of Hades and of Death." — Revelation 1:18  </vt:lpstr>
      <vt:lpstr>"I will kill her children with death, and all the churches shall know that I am He who searches the minds and hearts. And I will give to each one of you according to your works." — Revelation 2:23 </vt:lpstr>
      <vt:lpstr>"And behold, I am coming quickly, and My reward is with Me, to give to every one according to his work." — Revelation 22:12 </vt:lpstr>
      <vt:lpstr>"I, Jesus, have sent My angel to testify to you these things in the churches. I am the Root and the Offspring of David, the Bright and Morning Star." — Revelation 22:16 </vt:lpstr>
      <vt:lpstr>"I am the true vine, and My Father is  the vinedresser."     — John 15:1 </vt:lpstr>
      <vt:lpstr>Jesus said to him, "I am the way, the truth, and the life. No one comes to the Father except through Me." — John 14:6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346</cp:revision>
  <dcterms:created xsi:type="dcterms:W3CDTF">2014-04-12T23:55:49Z</dcterms:created>
  <dcterms:modified xsi:type="dcterms:W3CDTF">2018-02-20T02:30:55Z</dcterms:modified>
</cp:coreProperties>
</file>